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9" r:id="rId3"/>
    <p:sldId id="257" r:id="rId4"/>
    <p:sldId id="258" r:id="rId5"/>
    <p:sldId id="259" r:id="rId6"/>
    <p:sldId id="270" r:id="rId7"/>
    <p:sldId id="263" r:id="rId8"/>
    <p:sldId id="264" r:id="rId9"/>
    <p:sldId id="265" r:id="rId10"/>
    <p:sldId id="266" r:id="rId11"/>
  </p:sldIdLst>
  <p:sldSz cx="18288000" cy="10287000"/>
  <p:notesSz cx="6858000" cy="9144000"/>
  <p:embeddedFontLst>
    <p:embeddedFont>
      <p:font typeface="Garet" panose="020B0604020202020204" charset="0"/>
      <p:regular r:id="rId12"/>
    </p:embeddedFont>
    <p:embeddedFont>
      <p:font typeface="Garet Bold" panose="020B0604020202020204" charset="0"/>
      <p:regular r:id="rId13"/>
    </p:embeddedFont>
    <p:embeddedFont>
      <p:font typeface="Garet Bold Italics" panose="020B0604020202020204" charset="0"/>
      <p:regular r:id="rId14"/>
    </p:embeddedFont>
    <p:embeddedFont>
      <p:font typeface="Garet Italics" panose="020B0604020202020204" charset="0"/>
      <p:regular r:id="rId15"/>
    </p:embeddedFont>
    <p:embeddedFont>
      <p:font typeface="Garet Ultra-Bold" panose="020B0604020202020204" charset="0"/>
      <p:regular r:id="rId16"/>
    </p:embeddedFont>
    <p:embeddedFont>
      <p:font typeface="Montserrat Bold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6" d="100"/>
          <a:sy n="56" d="100"/>
        </p:scale>
        <p:origin x="378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2.jpe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684214" y="0"/>
            <a:ext cx="8706681" cy="11512966"/>
          </a:xfrm>
          <a:custGeom>
            <a:avLst/>
            <a:gdLst/>
            <a:ahLst/>
            <a:cxnLst/>
            <a:rect l="l" t="t" r="r" b="b"/>
            <a:pathLst>
              <a:path w="8706681" h="11512966">
                <a:moveTo>
                  <a:pt x="0" y="0"/>
                </a:moveTo>
                <a:lnTo>
                  <a:pt x="8706681" y="0"/>
                </a:lnTo>
                <a:lnTo>
                  <a:pt x="8706681" y="11512966"/>
                </a:lnTo>
                <a:lnTo>
                  <a:pt x="0" y="115129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69068" y="3383280"/>
            <a:ext cx="4807819" cy="459105"/>
          </a:xfrm>
          <a:custGeom>
            <a:avLst/>
            <a:gdLst/>
            <a:ahLst/>
            <a:cxnLst/>
            <a:rect l="l" t="t" r="r" b="b"/>
            <a:pathLst>
              <a:path w="6410425" h="612140">
                <a:moveTo>
                  <a:pt x="0" y="0"/>
                </a:moveTo>
                <a:lnTo>
                  <a:pt x="6410425" y="0"/>
                </a:lnTo>
                <a:lnTo>
                  <a:pt x="6410425" y="612140"/>
                </a:lnTo>
                <a:lnTo>
                  <a:pt x="0" y="612140"/>
                </a:lnTo>
                <a:close/>
              </a:path>
            </a:pathLst>
          </a:custGeom>
          <a:solidFill>
            <a:srgbClr val="DB162F">
              <a:alpha val="0"/>
            </a:srgbClr>
          </a:solidFill>
        </p:spPr>
      </p:sp>
      <p:sp>
        <p:nvSpPr>
          <p:cNvPr id="6" name="Freeform 6"/>
          <p:cNvSpPr/>
          <p:nvPr/>
        </p:nvSpPr>
        <p:spPr>
          <a:xfrm>
            <a:off x="0" y="0"/>
            <a:ext cx="2580076" cy="2580076"/>
          </a:xfrm>
          <a:custGeom>
            <a:avLst/>
            <a:gdLst/>
            <a:ahLst/>
            <a:cxnLst/>
            <a:rect l="l" t="t" r="r" b="b"/>
            <a:pathLst>
              <a:path w="2580076" h="2580076">
                <a:moveTo>
                  <a:pt x="0" y="0"/>
                </a:moveTo>
                <a:lnTo>
                  <a:pt x="2580076" y="0"/>
                </a:lnTo>
                <a:lnTo>
                  <a:pt x="2580076" y="2580076"/>
                </a:lnTo>
                <a:lnTo>
                  <a:pt x="0" y="2580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28700" y="4363570"/>
            <a:ext cx="14008854" cy="25070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35"/>
              </a:lnSpc>
            </a:pPr>
            <a:r>
              <a:rPr lang="en-US" sz="6500" b="1" spc="-214" dirty="0">
                <a:solidFill>
                  <a:srgbClr val="B02A2A"/>
                </a:solidFill>
                <a:latin typeface="Garet Bold"/>
                <a:ea typeface="Garet Bold"/>
                <a:cs typeface="Garet Bold"/>
                <a:sym typeface="Garet Bold"/>
              </a:rPr>
              <a:t>An Orthopod’s Journey to </a:t>
            </a:r>
          </a:p>
          <a:p>
            <a:pPr algn="l">
              <a:lnSpc>
                <a:spcPts val="6435"/>
              </a:lnSpc>
            </a:pPr>
            <a:r>
              <a:rPr lang="en-US" sz="6500" b="1" spc="-214" dirty="0">
                <a:solidFill>
                  <a:srgbClr val="B02A2A"/>
                </a:solidFill>
                <a:latin typeface="Garet Bold"/>
                <a:ea typeface="Garet Bold"/>
                <a:cs typeface="Garet Bold"/>
                <a:sym typeface="Garet Bold"/>
              </a:rPr>
              <a:t>Better Health, Performance, &amp; </a:t>
            </a:r>
          </a:p>
          <a:p>
            <a:pPr algn="l">
              <a:lnSpc>
                <a:spcPts val="6435"/>
              </a:lnSpc>
            </a:pPr>
            <a:r>
              <a:rPr lang="en-US" sz="6500" b="1" spc="-214" dirty="0">
                <a:solidFill>
                  <a:srgbClr val="B02A2A"/>
                </a:solidFill>
                <a:latin typeface="Garet Bold"/>
                <a:ea typeface="Garet Bold"/>
                <a:cs typeface="Garet Bold"/>
                <a:sym typeface="Garet Bold"/>
              </a:rPr>
              <a:t>Longevity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7436719"/>
            <a:ext cx="8720175" cy="365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24"/>
              </a:lnSpc>
            </a:pPr>
            <a:r>
              <a:rPr lang="en-US" sz="2499" b="1" i="1" spc="-87" dirty="0">
                <a:solidFill>
                  <a:srgbClr val="000000"/>
                </a:solidFill>
                <a:latin typeface="Garet Italics"/>
                <a:ea typeface="Garet Italics"/>
                <a:cs typeface="Garet Italics"/>
                <a:sym typeface="Garet Italics"/>
              </a:rPr>
              <a:t>Case Study:  Dr Craig Wilson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B9468-4436-EB1C-EF4A-7F5DAE918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B850B92-E8E1-1F65-5626-FDE09C0FE281}"/>
              </a:ext>
            </a:extLst>
          </p:cNvPr>
          <p:cNvGrpSpPr/>
          <p:nvPr/>
        </p:nvGrpSpPr>
        <p:grpSpPr>
          <a:xfrm>
            <a:off x="0" y="-10326"/>
            <a:ext cx="18288000" cy="11390206"/>
            <a:chOff x="0" y="0"/>
            <a:chExt cx="4816593" cy="299989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E672857-881A-DCA2-3545-288DB85688FE}"/>
                </a:ext>
              </a:extLst>
            </p:cNvPr>
            <p:cNvSpPr/>
            <p:nvPr/>
          </p:nvSpPr>
          <p:spPr>
            <a:xfrm>
              <a:off x="0" y="0"/>
              <a:ext cx="4816592" cy="2999890"/>
            </a:xfrm>
            <a:custGeom>
              <a:avLst/>
              <a:gdLst/>
              <a:ahLst/>
              <a:cxnLst/>
              <a:rect l="l" t="t" r="r" b="b"/>
              <a:pathLst>
                <a:path w="4816592" h="2999890">
                  <a:moveTo>
                    <a:pt x="0" y="0"/>
                  </a:moveTo>
                  <a:lnTo>
                    <a:pt x="4816592" y="0"/>
                  </a:lnTo>
                  <a:lnTo>
                    <a:pt x="4816592" y="2999890"/>
                  </a:lnTo>
                  <a:lnTo>
                    <a:pt x="0" y="2999890"/>
                  </a:lnTo>
                  <a:close/>
                </a:path>
              </a:pathLst>
            </a:custGeom>
            <a:solidFill>
              <a:srgbClr val="DB162F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F0B259E6-937A-AC6B-94B3-4667CD24FF09}"/>
                </a:ext>
              </a:extLst>
            </p:cNvPr>
            <p:cNvSpPr txBox="1"/>
            <p:nvPr/>
          </p:nvSpPr>
          <p:spPr>
            <a:xfrm>
              <a:off x="0" y="-38100"/>
              <a:ext cx="4816593" cy="30379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10" name="TextBox 10">
            <a:extLst>
              <a:ext uri="{FF2B5EF4-FFF2-40B4-BE49-F238E27FC236}">
                <a16:creationId xmlns:a16="http://schemas.microsoft.com/office/drawing/2014/main" id="{41138B2E-CDD1-D075-B313-524B62B2F009}"/>
              </a:ext>
            </a:extLst>
          </p:cNvPr>
          <p:cNvSpPr txBox="1"/>
          <p:nvPr/>
        </p:nvSpPr>
        <p:spPr>
          <a:xfrm>
            <a:off x="2734377" y="1224404"/>
            <a:ext cx="12819246" cy="821124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algn="ctr">
              <a:lnSpc>
                <a:spcPts val="4559"/>
              </a:lnSpc>
            </a:pPr>
            <a:endParaRPr lang="en-US" sz="3799" b="1" dirty="0">
              <a:solidFill>
                <a:srgbClr val="FFFFFF"/>
              </a:solidFill>
              <a:latin typeface="Garet Bold"/>
              <a:ea typeface="Garet Bold"/>
              <a:cs typeface="Garet Bold"/>
              <a:sym typeface="Garet Bold"/>
            </a:endParaRPr>
          </a:p>
        </p:txBody>
      </p:sp>
      <p:sp>
        <p:nvSpPr>
          <p:cNvPr id="25" name="Freeform 25">
            <a:extLst>
              <a:ext uri="{FF2B5EF4-FFF2-40B4-BE49-F238E27FC236}">
                <a16:creationId xmlns:a16="http://schemas.microsoft.com/office/drawing/2014/main" id="{2C00B196-55F3-0FBD-C6C0-3FA41E1FD77F}"/>
              </a:ext>
            </a:extLst>
          </p:cNvPr>
          <p:cNvSpPr/>
          <p:nvPr/>
        </p:nvSpPr>
        <p:spPr>
          <a:xfrm>
            <a:off x="9491472" y="3318622"/>
            <a:ext cx="6885432" cy="1831975"/>
          </a:xfrm>
          <a:custGeom>
            <a:avLst/>
            <a:gdLst/>
            <a:ahLst/>
            <a:cxnLst/>
            <a:rect l="l" t="t" r="r" b="b"/>
            <a:pathLst>
              <a:path w="9180576" h="2442633">
                <a:moveTo>
                  <a:pt x="0" y="0"/>
                </a:moveTo>
                <a:lnTo>
                  <a:pt x="9180576" y="0"/>
                </a:lnTo>
                <a:lnTo>
                  <a:pt x="9180576" y="2442633"/>
                </a:lnTo>
                <a:lnTo>
                  <a:pt x="0" y="2442633"/>
                </a:lnTo>
                <a:close/>
              </a:path>
            </a:pathLst>
          </a:custGeom>
          <a:blipFill>
            <a:blip r:embed="rId2">
              <a:alphaModFix amt="0"/>
            </a:blip>
            <a:stretch>
              <a:fillRect t="-20825" b="-25643"/>
            </a:stretch>
          </a:blipFill>
        </p:spPr>
      </p:sp>
      <p:sp>
        <p:nvSpPr>
          <p:cNvPr id="38" name="Freeform 38">
            <a:extLst>
              <a:ext uri="{FF2B5EF4-FFF2-40B4-BE49-F238E27FC236}">
                <a16:creationId xmlns:a16="http://schemas.microsoft.com/office/drawing/2014/main" id="{41F9EF93-9134-CB0F-6C11-6B9D99115A10}"/>
              </a:ext>
            </a:extLst>
          </p:cNvPr>
          <p:cNvSpPr/>
          <p:nvPr/>
        </p:nvSpPr>
        <p:spPr>
          <a:xfrm>
            <a:off x="0" y="0"/>
            <a:ext cx="2216739" cy="2216739"/>
          </a:xfrm>
          <a:custGeom>
            <a:avLst/>
            <a:gdLst/>
            <a:ahLst/>
            <a:cxnLst/>
            <a:rect l="l" t="t" r="r" b="b"/>
            <a:pathLst>
              <a:path w="2216739" h="2216739">
                <a:moveTo>
                  <a:pt x="0" y="0"/>
                </a:moveTo>
                <a:lnTo>
                  <a:pt x="2216739" y="0"/>
                </a:lnTo>
                <a:lnTo>
                  <a:pt x="2216739" y="2216739"/>
                </a:lnTo>
                <a:lnTo>
                  <a:pt x="0" y="22167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3DAA6E-56ED-5845-5987-25DFBEDB5FF9}"/>
              </a:ext>
            </a:extLst>
          </p:cNvPr>
          <p:cNvSpPr txBox="1"/>
          <p:nvPr/>
        </p:nvSpPr>
        <p:spPr>
          <a:xfrm>
            <a:off x="2362200" y="1634966"/>
            <a:ext cx="1463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</a:rPr>
              <a:t>DISCLAIMER</a:t>
            </a:r>
          </a:p>
        </p:txBody>
      </p:sp>
      <p:pic>
        <p:nvPicPr>
          <p:cNvPr id="11" name="Picture 10" descr="Pitch&#10;&#10;AI-generated content may be incorrect.">
            <a:extLst>
              <a:ext uri="{FF2B5EF4-FFF2-40B4-BE49-F238E27FC236}">
                <a16:creationId xmlns:a16="http://schemas.microsoft.com/office/drawing/2014/main" id="{C208DACD-BD21-CDCD-F478-6B5CECEF43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687" y="3466228"/>
            <a:ext cx="5305425" cy="542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926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1212" y="9258300"/>
            <a:ext cx="21731527" cy="3086100"/>
            <a:chOff x="0" y="0"/>
            <a:chExt cx="572353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723530" cy="812800"/>
            </a:xfrm>
            <a:custGeom>
              <a:avLst/>
              <a:gdLst/>
              <a:ahLst/>
              <a:cxnLst/>
              <a:rect l="l" t="t" r="r" b="b"/>
              <a:pathLst>
                <a:path w="5723530" h="812800">
                  <a:moveTo>
                    <a:pt x="0" y="0"/>
                  </a:moveTo>
                  <a:lnTo>
                    <a:pt x="5723530" y="0"/>
                  </a:lnTo>
                  <a:lnTo>
                    <a:pt x="572353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DB162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72353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167437" y="1028700"/>
            <a:ext cx="1953126" cy="504249"/>
            <a:chOff x="0" y="0"/>
            <a:chExt cx="2604168" cy="67233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604168" cy="672332"/>
            </a:xfrm>
            <a:custGeom>
              <a:avLst/>
              <a:gdLst/>
              <a:ahLst/>
              <a:cxnLst/>
              <a:rect l="l" t="t" r="r" b="b"/>
              <a:pathLst>
                <a:path w="2604168" h="672332">
                  <a:moveTo>
                    <a:pt x="0" y="0"/>
                  </a:moveTo>
                  <a:lnTo>
                    <a:pt x="2604168" y="0"/>
                  </a:lnTo>
                  <a:lnTo>
                    <a:pt x="2604168" y="672332"/>
                  </a:lnTo>
                  <a:lnTo>
                    <a:pt x="0" y="67233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70404" r="-321355" b="-265607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2604168" cy="67233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 b="1" spc="276">
                  <a:solidFill>
                    <a:srgbClr val="DB162F"/>
                  </a:solidFill>
                  <a:latin typeface="Garet Bold"/>
                  <a:ea typeface="Garet Bold"/>
                  <a:cs typeface="Garet Bold"/>
                  <a:sym typeface="Garet Bold"/>
                </a:rPr>
                <a:t>THE REALITY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571885" y="1280824"/>
            <a:ext cx="9144231" cy="1369696"/>
            <a:chOff x="0" y="0"/>
            <a:chExt cx="12192307" cy="182626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192308" cy="1826261"/>
            </a:xfrm>
            <a:custGeom>
              <a:avLst/>
              <a:gdLst/>
              <a:ahLst/>
              <a:cxnLst/>
              <a:rect l="l" t="t" r="r" b="b"/>
              <a:pathLst>
                <a:path w="12192308" h="1826261">
                  <a:moveTo>
                    <a:pt x="0" y="0"/>
                  </a:moveTo>
                  <a:lnTo>
                    <a:pt x="12192308" y="0"/>
                  </a:lnTo>
                  <a:lnTo>
                    <a:pt x="12192308" y="1826261"/>
                  </a:lnTo>
                  <a:lnTo>
                    <a:pt x="0" y="182626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89340" r="-72495" b="-159438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0"/>
              <a:ext cx="12192307" cy="18262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560"/>
                </a:lnSpc>
              </a:pPr>
              <a:r>
                <a:rPr lang="en-US" sz="3800" b="1" dirty="0">
                  <a:solidFill>
                    <a:srgbClr val="0B0B0C"/>
                  </a:solidFill>
                  <a:latin typeface="Garet Bold"/>
                  <a:ea typeface="Garet Bold"/>
                  <a:cs typeface="Garet Bold"/>
                  <a:sym typeface="Garet Bold"/>
                </a:rPr>
                <a:t>WHY STAYING HEALTHY IS HARD FOR SURGEONS?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3833564" y="3670783"/>
            <a:ext cx="1316598" cy="1508995"/>
          </a:xfrm>
          <a:custGeom>
            <a:avLst/>
            <a:gdLst/>
            <a:ahLst/>
            <a:cxnLst/>
            <a:rect l="l" t="t" r="r" b="b"/>
            <a:pathLst>
              <a:path w="1316598" h="1508995">
                <a:moveTo>
                  <a:pt x="0" y="0"/>
                </a:moveTo>
                <a:lnTo>
                  <a:pt x="1316598" y="0"/>
                </a:lnTo>
                <a:lnTo>
                  <a:pt x="1316598" y="1508995"/>
                </a:lnTo>
                <a:lnTo>
                  <a:pt x="0" y="15089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833564" y="6247848"/>
            <a:ext cx="1195405" cy="1572901"/>
          </a:xfrm>
          <a:custGeom>
            <a:avLst/>
            <a:gdLst/>
            <a:ahLst/>
            <a:cxnLst/>
            <a:rect l="l" t="t" r="r" b="b"/>
            <a:pathLst>
              <a:path w="1195405" h="1572901">
                <a:moveTo>
                  <a:pt x="0" y="0"/>
                </a:moveTo>
                <a:lnTo>
                  <a:pt x="1195405" y="0"/>
                </a:lnTo>
                <a:lnTo>
                  <a:pt x="1195405" y="1572902"/>
                </a:lnTo>
                <a:lnTo>
                  <a:pt x="0" y="15729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718922" y="3670783"/>
            <a:ext cx="995822" cy="1338921"/>
          </a:xfrm>
          <a:custGeom>
            <a:avLst/>
            <a:gdLst/>
            <a:ahLst/>
            <a:cxnLst/>
            <a:rect l="l" t="t" r="r" b="b"/>
            <a:pathLst>
              <a:path w="995822" h="1338921">
                <a:moveTo>
                  <a:pt x="0" y="0"/>
                </a:moveTo>
                <a:lnTo>
                  <a:pt x="995822" y="0"/>
                </a:lnTo>
                <a:lnTo>
                  <a:pt x="995822" y="1338920"/>
                </a:lnTo>
                <a:lnTo>
                  <a:pt x="0" y="13389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0534616" y="6509205"/>
            <a:ext cx="1285314" cy="1311544"/>
          </a:xfrm>
          <a:custGeom>
            <a:avLst/>
            <a:gdLst/>
            <a:ahLst/>
            <a:cxnLst/>
            <a:rect l="l" t="t" r="r" b="b"/>
            <a:pathLst>
              <a:path w="1285314" h="1311544">
                <a:moveTo>
                  <a:pt x="0" y="0"/>
                </a:moveTo>
                <a:lnTo>
                  <a:pt x="1285314" y="0"/>
                </a:lnTo>
                <a:lnTo>
                  <a:pt x="1285314" y="1311545"/>
                </a:lnTo>
                <a:lnTo>
                  <a:pt x="0" y="13115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12286655" y="6559340"/>
            <a:ext cx="2177798" cy="1211275"/>
            <a:chOff x="0" y="0"/>
            <a:chExt cx="2539794" cy="141261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539794" cy="1412615"/>
            </a:xfrm>
            <a:custGeom>
              <a:avLst/>
              <a:gdLst/>
              <a:ahLst/>
              <a:cxnLst/>
              <a:rect l="l" t="t" r="r" b="b"/>
              <a:pathLst>
                <a:path w="2539794" h="1412615">
                  <a:moveTo>
                    <a:pt x="0" y="0"/>
                  </a:moveTo>
                  <a:lnTo>
                    <a:pt x="2539794" y="0"/>
                  </a:lnTo>
                  <a:lnTo>
                    <a:pt x="2539794" y="1412615"/>
                  </a:lnTo>
                  <a:lnTo>
                    <a:pt x="0" y="141261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0618" r="-82631" b="-42408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28575"/>
              <a:ext cx="2539794" cy="13840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75"/>
                </a:lnSpc>
              </a:pPr>
              <a:r>
                <a:rPr lang="en-US" sz="2500" b="1" dirty="0">
                  <a:solidFill>
                    <a:srgbClr val="000000"/>
                  </a:solidFill>
                  <a:latin typeface="Garet Bold"/>
                  <a:ea typeface="Garet Bold"/>
                  <a:cs typeface="Garet Bold"/>
                  <a:sym typeface="Garet Bold"/>
                </a:rPr>
                <a:t>RIGHT INTENTION, WRONG SOLUTION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541081" y="8525600"/>
            <a:ext cx="13205838" cy="471488"/>
            <a:chOff x="0" y="0"/>
            <a:chExt cx="17598280" cy="62831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7598279" cy="628311"/>
            </a:xfrm>
            <a:custGeom>
              <a:avLst/>
              <a:gdLst/>
              <a:ahLst/>
              <a:cxnLst/>
              <a:rect l="l" t="t" r="r" b="b"/>
              <a:pathLst>
                <a:path w="17598279" h="628311">
                  <a:moveTo>
                    <a:pt x="0" y="0"/>
                  </a:moveTo>
                  <a:lnTo>
                    <a:pt x="17598279" y="0"/>
                  </a:lnTo>
                  <a:lnTo>
                    <a:pt x="17598279" y="628311"/>
                  </a:lnTo>
                  <a:lnTo>
                    <a:pt x="0" y="62831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64895" r="-19507" b="-639534"/>
              </a:stretch>
            </a:blipFill>
          </p:spPr>
        </p:sp>
        <p:sp>
          <p:nvSpPr>
            <p:cNvPr id="20" name="TextBox 20"/>
            <p:cNvSpPr txBox="1"/>
            <p:nvPr/>
          </p:nvSpPr>
          <p:spPr>
            <a:xfrm>
              <a:off x="0" y="9525"/>
              <a:ext cx="17598280" cy="61878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80"/>
                </a:lnSpc>
              </a:pPr>
              <a:r>
                <a:rPr lang="en-US" sz="2150" b="1">
                  <a:solidFill>
                    <a:srgbClr val="0B0B0C"/>
                  </a:solidFill>
                  <a:latin typeface="Garet Bold"/>
                  <a:ea typeface="Garet Bold"/>
                  <a:cs typeface="Garet Bold"/>
                  <a:sym typeface="Garet Bold"/>
                </a:rPr>
                <a:t>THE RESULT: FRUSTRATION, INCONSISTENCY, AND SLOW “HEALTH DRIFT” ACROSS A CAREER.</a:t>
              </a:r>
            </a:p>
          </p:txBody>
        </p:sp>
      </p:grpSp>
      <p:sp>
        <p:nvSpPr>
          <p:cNvPr id="21" name="Freeform 21"/>
          <p:cNvSpPr/>
          <p:nvPr/>
        </p:nvSpPr>
        <p:spPr>
          <a:xfrm>
            <a:off x="0" y="0"/>
            <a:ext cx="2580076" cy="2580076"/>
          </a:xfrm>
          <a:custGeom>
            <a:avLst/>
            <a:gdLst/>
            <a:ahLst/>
            <a:cxnLst/>
            <a:rect l="l" t="t" r="r" b="b"/>
            <a:pathLst>
              <a:path w="2580076" h="2580076">
                <a:moveTo>
                  <a:pt x="0" y="0"/>
                </a:moveTo>
                <a:lnTo>
                  <a:pt x="2580076" y="0"/>
                </a:lnTo>
                <a:lnTo>
                  <a:pt x="2580076" y="2580076"/>
                </a:lnTo>
                <a:lnTo>
                  <a:pt x="0" y="258007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5492338" y="3878957"/>
            <a:ext cx="3270662" cy="11678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72"/>
              </a:lnSpc>
            </a:pPr>
            <a:r>
              <a:rPr lang="en-US" sz="2858" b="1" spc="-100" dirty="0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LONG, </a:t>
            </a:r>
          </a:p>
          <a:p>
            <a:pPr algn="ctr">
              <a:lnSpc>
                <a:spcPts val="2972"/>
              </a:lnSpc>
            </a:pPr>
            <a:r>
              <a:rPr lang="en-US" sz="2858" b="1" spc="-100" dirty="0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UNPREDICTABLE HOURS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492338" y="6547305"/>
            <a:ext cx="2978811" cy="1501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2"/>
              </a:lnSpc>
            </a:pPr>
            <a:r>
              <a:rPr lang="en-US" sz="2858" b="1" spc="-100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HIGH COGNITIVE, EMOTIONAL, &amp; PHYSICAL LOAD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057644" y="4039518"/>
            <a:ext cx="2378324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4"/>
              </a:lnSpc>
            </a:pPr>
            <a:r>
              <a:rPr lang="en-US" sz="2499" b="1" spc="-87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CONSTANT EXHAUSTION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611125" y="9699396"/>
            <a:ext cx="21291617" cy="1193781"/>
            <a:chOff x="0" y="0"/>
            <a:chExt cx="5607669" cy="3144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607669" cy="314412"/>
            </a:xfrm>
            <a:custGeom>
              <a:avLst/>
              <a:gdLst/>
              <a:ahLst/>
              <a:cxnLst/>
              <a:rect l="l" t="t" r="r" b="b"/>
              <a:pathLst>
                <a:path w="5607669" h="314412">
                  <a:moveTo>
                    <a:pt x="18544" y="0"/>
                  </a:moveTo>
                  <a:lnTo>
                    <a:pt x="5589124" y="0"/>
                  </a:lnTo>
                  <a:cubicBezTo>
                    <a:pt x="5599366" y="0"/>
                    <a:pt x="5607669" y="8303"/>
                    <a:pt x="5607669" y="18544"/>
                  </a:cubicBezTo>
                  <a:lnTo>
                    <a:pt x="5607669" y="295867"/>
                  </a:lnTo>
                  <a:cubicBezTo>
                    <a:pt x="5607669" y="306109"/>
                    <a:pt x="5599366" y="314412"/>
                    <a:pt x="5589124" y="314412"/>
                  </a:cubicBezTo>
                  <a:lnTo>
                    <a:pt x="18544" y="314412"/>
                  </a:lnTo>
                  <a:cubicBezTo>
                    <a:pt x="8303" y="314412"/>
                    <a:pt x="0" y="306109"/>
                    <a:pt x="0" y="295867"/>
                  </a:cubicBezTo>
                  <a:lnTo>
                    <a:pt x="0" y="18544"/>
                  </a:lnTo>
                  <a:cubicBezTo>
                    <a:pt x="0" y="8303"/>
                    <a:pt x="8303" y="0"/>
                    <a:pt x="18544" y="0"/>
                  </a:cubicBezTo>
                  <a:close/>
                </a:path>
              </a:pathLst>
            </a:custGeom>
            <a:solidFill>
              <a:srgbClr val="DB162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5607669" cy="3620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167437" y="1028700"/>
            <a:ext cx="1953126" cy="504249"/>
            <a:chOff x="0" y="0"/>
            <a:chExt cx="2604168" cy="67233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604168" cy="672332"/>
            </a:xfrm>
            <a:custGeom>
              <a:avLst/>
              <a:gdLst/>
              <a:ahLst/>
              <a:cxnLst/>
              <a:rect l="l" t="t" r="r" b="b"/>
              <a:pathLst>
                <a:path w="2604168" h="672332">
                  <a:moveTo>
                    <a:pt x="0" y="0"/>
                  </a:moveTo>
                  <a:lnTo>
                    <a:pt x="2604168" y="0"/>
                  </a:lnTo>
                  <a:lnTo>
                    <a:pt x="2604168" y="672332"/>
                  </a:lnTo>
                  <a:lnTo>
                    <a:pt x="0" y="67233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70404" r="-321355" b="-265607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2604168" cy="67233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 b="1" spc="276">
                  <a:solidFill>
                    <a:srgbClr val="DB162F"/>
                  </a:solidFill>
                  <a:latin typeface="Garet Bold"/>
                  <a:ea typeface="Garet Bold"/>
                  <a:cs typeface="Garet Bold"/>
                  <a:sym typeface="Garet Bold"/>
                </a:rPr>
                <a:t>THE GOAL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571885" y="1280824"/>
            <a:ext cx="9144231" cy="1369696"/>
            <a:chOff x="0" y="0"/>
            <a:chExt cx="12192307" cy="182626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192308" cy="1826261"/>
            </a:xfrm>
            <a:custGeom>
              <a:avLst/>
              <a:gdLst/>
              <a:ahLst/>
              <a:cxnLst/>
              <a:rect l="l" t="t" r="r" b="b"/>
              <a:pathLst>
                <a:path w="12192308" h="1826261">
                  <a:moveTo>
                    <a:pt x="0" y="0"/>
                  </a:moveTo>
                  <a:lnTo>
                    <a:pt x="12192308" y="0"/>
                  </a:lnTo>
                  <a:lnTo>
                    <a:pt x="12192308" y="1826261"/>
                  </a:lnTo>
                  <a:lnTo>
                    <a:pt x="0" y="182626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89340" r="-72495" b="-159438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0"/>
              <a:ext cx="12192307" cy="18262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560"/>
                </a:lnSpc>
              </a:pPr>
              <a:r>
                <a:rPr lang="en-US" sz="3800" b="1">
                  <a:solidFill>
                    <a:srgbClr val="0B0B0C"/>
                  </a:solidFill>
                  <a:latin typeface="Garet Bold"/>
                  <a:ea typeface="Garet Bold"/>
                  <a:cs typeface="Garet Bold"/>
                  <a:sym typeface="Garet Bold"/>
                </a:rPr>
                <a:t>NOT A PERFECT LIFESTYLE. </a:t>
              </a:r>
            </a:p>
            <a:p>
              <a:pPr algn="ctr">
                <a:lnSpc>
                  <a:spcPts val="4560"/>
                </a:lnSpc>
              </a:pPr>
              <a:r>
                <a:rPr lang="en-US" sz="3800" b="1">
                  <a:solidFill>
                    <a:srgbClr val="0B0B0C"/>
                  </a:solidFill>
                  <a:latin typeface="Garet Bold"/>
                  <a:ea typeface="Garet Bold"/>
                  <a:cs typeface="Garet Bold"/>
                  <a:sym typeface="Garet Bold"/>
                </a:rPr>
                <a:t>A SUSTAINABLE SYSTEM.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66048" y="3136607"/>
            <a:ext cx="7475220" cy="5349240"/>
            <a:chOff x="0" y="0"/>
            <a:chExt cx="9966960" cy="71323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966960" cy="7132320"/>
            </a:xfrm>
            <a:custGeom>
              <a:avLst/>
              <a:gdLst/>
              <a:ahLst/>
              <a:cxnLst/>
              <a:rect l="l" t="t" r="r" b="b"/>
              <a:pathLst>
                <a:path w="9966960" h="7132320">
                  <a:moveTo>
                    <a:pt x="0" y="146304"/>
                  </a:moveTo>
                  <a:cubicBezTo>
                    <a:pt x="0" y="65532"/>
                    <a:pt x="64936" y="0"/>
                    <a:pt x="144974" y="0"/>
                  </a:cubicBezTo>
                  <a:lnTo>
                    <a:pt x="9821986" y="0"/>
                  </a:lnTo>
                  <a:cubicBezTo>
                    <a:pt x="9902024" y="0"/>
                    <a:pt x="9966960" y="65532"/>
                    <a:pt x="9966960" y="146304"/>
                  </a:cubicBezTo>
                  <a:lnTo>
                    <a:pt x="9966960" y="6986016"/>
                  </a:lnTo>
                  <a:cubicBezTo>
                    <a:pt x="9966960" y="7066788"/>
                    <a:pt x="9902024" y="7132320"/>
                    <a:pt x="9821986" y="7132320"/>
                  </a:cubicBezTo>
                  <a:lnTo>
                    <a:pt x="144974" y="7132320"/>
                  </a:lnTo>
                  <a:cubicBezTo>
                    <a:pt x="64936" y="7132320"/>
                    <a:pt x="0" y="7066788"/>
                    <a:pt x="0" y="6986016"/>
                  </a:cubicBezTo>
                  <a:close/>
                </a:path>
              </a:pathLst>
            </a:custGeom>
            <a:solidFill>
              <a:srgbClr val="DB162F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628825" y="3483280"/>
            <a:ext cx="3342731" cy="474242"/>
            <a:chOff x="0" y="0"/>
            <a:chExt cx="4511651" cy="64008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511651" cy="640080"/>
            </a:xfrm>
            <a:custGeom>
              <a:avLst/>
              <a:gdLst/>
              <a:ahLst/>
              <a:cxnLst/>
              <a:rect l="l" t="t" r="r" b="b"/>
              <a:pathLst>
                <a:path w="4511651" h="640080">
                  <a:moveTo>
                    <a:pt x="0" y="0"/>
                  </a:moveTo>
                  <a:lnTo>
                    <a:pt x="4511651" y="0"/>
                  </a:lnTo>
                  <a:lnTo>
                    <a:pt x="4511651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17223" r="-94568" b="-217223"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0" y="0"/>
              <a:ext cx="4511651" cy="6400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en-US" sz="2199" b="1" spc="274">
                  <a:solidFill>
                    <a:srgbClr val="FFFFFC"/>
                  </a:solidFill>
                  <a:latin typeface="Garet Bold"/>
                  <a:ea typeface="Garet Bold"/>
                  <a:cs typeface="Garet Bold"/>
                  <a:sym typeface="Garet Bold"/>
                </a:rPr>
                <a:t>NOT THIS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877528" y="4409747"/>
            <a:ext cx="3257550" cy="2415597"/>
            <a:chOff x="0" y="0"/>
            <a:chExt cx="4343400" cy="322079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343400" cy="3220797"/>
            </a:xfrm>
            <a:custGeom>
              <a:avLst/>
              <a:gdLst/>
              <a:ahLst/>
              <a:cxnLst/>
              <a:rect l="l" t="t" r="r" b="b"/>
              <a:pathLst>
                <a:path w="4343400" h="3220797">
                  <a:moveTo>
                    <a:pt x="0" y="0"/>
                  </a:moveTo>
                  <a:lnTo>
                    <a:pt x="4343400" y="0"/>
                  </a:lnTo>
                  <a:lnTo>
                    <a:pt x="4343400" y="3220797"/>
                  </a:lnTo>
                  <a:lnTo>
                    <a:pt x="0" y="322079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520" r="-102105" b="4308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-19050"/>
              <a:ext cx="4343400" cy="32398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454"/>
                </a:lnSpc>
              </a:pPr>
              <a:r>
                <a:rPr lang="en-US" sz="3499" i="1">
                  <a:solidFill>
                    <a:srgbClr val="FFFFFC"/>
                  </a:solidFill>
                  <a:latin typeface="Garet Italics"/>
                  <a:ea typeface="Garet Italics"/>
                  <a:cs typeface="Garet Italics"/>
                  <a:sym typeface="Garet Italics"/>
                </a:rPr>
                <a:t>A perfect lifestyle</a:t>
              </a:r>
            </a:p>
            <a:p>
              <a:pPr algn="l">
                <a:lnSpc>
                  <a:spcPts val="4454"/>
                </a:lnSpc>
              </a:pPr>
              <a:r>
                <a:rPr lang="en-US" sz="3499" i="1">
                  <a:solidFill>
                    <a:srgbClr val="FFFFFC"/>
                  </a:solidFill>
                  <a:latin typeface="Garet Italics"/>
                  <a:ea typeface="Garet Italics"/>
                  <a:cs typeface="Garet Italics"/>
                  <a:sym typeface="Garet Italics"/>
                </a:rPr>
                <a:t>with zero flexibility...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2304448" y="7094689"/>
            <a:ext cx="5661259" cy="1141730"/>
            <a:chOff x="0" y="0"/>
            <a:chExt cx="7548345" cy="152230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7548345" cy="1522307"/>
            </a:xfrm>
            <a:custGeom>
              <a:avLst/>
              <a:gdLst/>
              <a:ahLst/>
              <a:cxnLst/>
              <a:rect l="l" t="t" r="r" b="b"/>
              <a:pathLst>
                <a:path w="7548345" h="1522307">
                  <a:moveTo>
                    <a:pt x="0" y="0"/>
                  </a:moveTo>
                  <a:lnTo>
                    <a:pt x="7548345" y="0"/>
                  </a:lnTo>
                  <a:lnTo>
                    <a:pt x="7548345" y="1522307"/>
                  </a:lnTo>
                  <a:lnTo>
                    <a:pt x="0" y="152230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0278" r="-16293" b="-84438"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7548345" cy="156040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100" b="1">
                  <a:solidFill>
                    <a:srgbClr val="FFFFFC"/>
                  </a:solidFill>
                  <a:latin typeface="Garet Bold"/>
                  <a:ea typeface="Garet Bold"/>
                  <a:cs typeface="Garet Bold"/>
                  <a:sym typeface="Garet Bold"/>
                </a:rPr>
                <a:t>RIGID PLANS BREAK THE FIRST TIME THE CALL SCHEDULE CHANGES, THEN GUILT TAKES OVER.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346732" y="3136607"/>
            <a:ext cx="7475220" cy="5349240"/>
            <a:chOff x="0" y="0"/>
            <a:chExt cx="9966960" cy="713232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9966961" cy="7132320"/>
            </a:xfrm>
            <a:custGeom>
              <a:avLst/>
              <a:gdLst/>
              <a:ahLst/>
              <a:cxnLst/>
              <a:rect l="l" t="t" r="r" b="b"/>
              <a:pathLst>
                <a:path w="9966961" h="7132320">
                  <a:moveTo>
                    <a:pt x="0" y="146304"/>
                  </a:moveTo>
                  <a:cubicBezTo>
                    <a:pt x="0" y="65532"/>
                    <a:pt x="58549" y="0"/>
                    <a:pt x="130714" y="0"/>
                  </a:cubicBezTo>
                  <a:lnTo>
                    <a:pt x="9836246" y="0"/>
                  </a:lnTo>
                  <a:cubicBezTo>
                    <a:pt x="9908411" y="0"/>
                    <a:pt x="9966961" y="65532"/>
                    <a:pt x="9966961" y="146304"/>
                  </a:cubicBezTo>
                  <a:lnTo>
                    <a:pt x="9966961" y="6986016"/>
                  </a:lnTo>
                  <a:cubicBezTo>
                    <a:pt x="9966961" y="7066788"/>
                    <a:pt x="9908411" y="7132320"/>
                    <a:pt x="9836246" y="7132320"/>
                  </a:cubicBezTo>
                  <a:lnTo>
                    <a:pt x="130714" y="7132320"/>
                  </a:lnTo>
                  <a:cubicBezTo>
                    <a:pt x="58549" y="7132320"/>
                    <a:pt x="0" y="7066788"/>
                    <a:pt x="0" y="6986016"/>
                  </a:cubicBezTo>
                  <a:close/>
                </a:path>
              </a:pathLst>
            </a:custGeom>
            <a:solidFill>
              <a:srgbClr val="A1A7B3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9581348" y="3480371"/>
            <a:ext cx="2939644" cy="480060"/>
            <a:chOff x="0" y="0"/>
            <a:chExt cx="3919526" cy="64008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919526" cy="640080"/>
            </a:xfrm>
            <a:custGeom>
              <a:avLst/>
              <a:gdLst/>
              <a:ahLst/>
              <a:cxnLst/>
              <a:rect l="l" t="t" r="r" b="b"/>
              <a:pathLst>
                <a:path w="3919526" h="640080">
                  <a:moveTo>
                    <a:pt x="0" y="0"/>
                  </a:moveTo>
                  <a:lnTo>
                    <a:pt x="3919526" y="0"/>
                  </a:lnTo>
                  <a:lnTo>
                    <a:pt x="3919526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50626" r="-151957" b="-250626"/>
              </a:stretch>
            </a:blipFill>
          </p:spPr>
        </p:sp>
        <p:sp>
          <p:nvSpPr>
            <p:cNvPr id="26" name="TextBox 26"/>
            <p:cNvSpPr txBox="1"/>
            <p:nvPr/>
          </p:nvSpPr>
          <p:spPr>
            <a:xfrm>
              <a:off x="0" y="0"/>
              <a:ext cx="3919526" cy="6400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en-US" sz="2199" b="1" spc="274">
                  <a:solidFill>
                    <a:srgbClr val="000000"/>
                  </a:solidFill>
                  <a:latin typeface="Garet Bold"/>
                  <a:ea typeface="Garet Bold"/>
                  <a:cs typeface="Garet Bold"/>
                  <a:sym typeface="Garet Bold"/>
                </a:rPr>
                <a:t>THIS INSTEAD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581348" y="4276177"/>
            <a:ext cx="4319682" cy="579121"/>
            <a:chOff x="0" y="0"/>
            <a:chExt cx="5724241" cy="76742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724241" cy="767424"/>
            </a:xfrm>
            <a:custGeom>
              <a:avLst/>
              <a:gdLst/>
              <a:ahLst/>
              <a:cxnLst/>
              <a:rect l="l" t="t" r="r" b="b"/>
              <a:pathLst>
                <a:path w="5724241" h="767424">
                  <a:moveTo>
                    <a:pt x="0" y="0"/>
                  </a:moveTo>
                  <a:lnTo>
                    <a:pt x="5724241" y="0"/>
                  </a:lnTo>
                  <a:lnTo>
                    <a:pt x="5724241" y="767424"/>
                  </a:lnTo>
                  <a:lnTo>
                    <a:pt x="0" y="76742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85207" r="-72521" b="-216274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5724241" cy="77694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360"/>
                </a:lnSpc>
              </a:pPr>
              <a:r>
                <a:rPr lang="en-US" sz="2800" b="1">
                  <a:solidFill>
                    <a:srgbClr val="0B0B0C"/>
                  </a:solidFill>
                  <a:latin typeface="Garet Bold"/>
                  <a:ea typeface="Garet Bold"/>
                  <a:cs typeface="Garet Bold"/>
                  <a:sym typeface="Garet Bold"/>
                </a:rPr>
                <a:t>Systems that sustain…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332519" y="5104853"/>
            <a:ext cx="3226468" cy="576072"/>
            <a:chOff x="0" y="0"/>
            <a:chExt cx="4301958" cy="76809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4301958" cy="768096"/>
            </a:xfrm>
            <a:custGeom>
              <a:avLst/>
              <a:gdLst/>
              <a:ahLst/>
              <a:cxnLst/>
              <a:rect l="l" t="t" r="r" b="b"/>
              <a:pathLst>
                <a:path w="4301958" h="768096">
                  <a:moveTo>
                    <a:pt x="0" y="0"/>
                  </a:moveTo>
                  <a:lnTo>
                    <a:pt x="4301958" y="0"/>
                  </a:lnTo>
                  <a:lnTo>
                    <a:pt x="4301958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7325" r="-108303" b="-177325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9525"/>
              <a:ext cx="4301958" cy="758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79"/>
                </a:lnSpc>
              </a:pPr>
              <a:r>
                <a:rPr lang="en-US" sz="2400" b="1">
                  <a:solidFill>
                    <a:srgbClr val="0B0B0C"/>
                  </a:solidFill>
                  <a:latin typeface="Garet Bold"/>
                  <a:ea typeface="Garet Bold"/>
                  <a:cs typeface="Garet Bold"/>
                  <a:sym typeface="Garet Bold"/>
                </a:rPr>
                <a:t>PERFORMANCE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332519" y="5866091"/>
            <a:ext cx="3112168" cy="576072"/>
            <a:chOff x="0" y="0"/>
            <a:chExt cx="4149558" cy="768096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4149558" cy="768096"/>
            </a:xfrm>
            <a:custGeom>
              <a:avLst/>
              <a:gdLst/>
              <a:ahLst/>
              <a:cxnLst/>
              <a:rect l="l" t="t" r="r" b="b"/>
              <a:pathLst>
                <a:path w="4149558" h="768096">
                  <a:moveTo>
                    <a:pt x="0" y="0"/>
                  </a:moveTo>
                  <a:lnTo>
                    <a:pt x="4149558" y="0"/>
                  </a:lnTo>
                  <a:lnTo>
                    <a:pt x="4149558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7325" r="-115953" b="-177325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9525"/>
              <a:ext cx="4149558" cy="758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400" b="1" u="none" strike="noStrike">
                  <a:solidFill>
                    <a:srgbClr val="0B0B0C"/>
                  </a:solidFill>
                  <a:latin typeface="Garet Bold"/>
                  <a:ea typeface="Garet Bold"/>
                  <a:cs typeface="Garet Bold"/>
                  <a:sym typeface="Garet Bold"/>
                </a:rPr>
                <a:t>ENERGY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0332519" y="6620471"/>
            <a:ext cx="3226468" cy="576072"/>
            <a:chOff x="0" y="0"/>
            <a:chExt cx="4301958" cy="768096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4301958" cy="768096"/>
            </a:xfrm>
            <a:custGeom>
              <a:avLst/>
              <a:gdLst/>
              <a:ahLst/>
              <a:cxnLst/>
              <a:rect l="l" t="t" r="r" b="b"/>
              <a:pathLst>
                <a:path w="4301958" h="768096">
                  <a:moveTo>
                    <a:pt x="0" y="0"/>
                  </a:moveTo>
                  <a:lnTo>
                    <a:pt x="4301958" y="0"/>
                  </a:lnTo>
                  <a:lnTo>
                    <a:pt x="4301958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7325" r="-108303" b="-177325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9525"/>
              <a:ext cx="4301958" cy="758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400" b="1" u="none" strike="noStrike">
                  <a:solidFill>
                    <a:srgbClr val="0B0B0C"/>
                  </a:solidFill>
                  <a:latin typeface="Garet Bold"/>
                  <a:ea typeface="Garet Bold"/>
                  <a:cs typeface="Garet Bold"/>
                  <a:sym typeface="Garet Bold"/>
                </a:rPr>
                <a:t>HEALTH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0332519" y="7377518"/>
            <a:ext cx="3112168" cy="576072"/>
            <a:chOff x="0" y="0"/>
            <a:chExt cx="4149558" cy="768096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4149558" cy="768096"/>
            </a:xfrm>
            <a:custGeom>
              <a:avLst/>
              <a:gdLst/>
              <a:ahLst/>
              <a:cxnLst/>
              <a:rect l="l" t="t" r="r" b="b"/>
              <a:pathLst>
                <a:path w="4149558" h="768096">
                  <a:moveTo>
                    <a:pt x="0" y="0"/>
                  </a:moveTo>
                  <a:lnTo>
                    <a:pt x="4149558" y="0"/>
                  </a:lnTo>
                  <a:lnTo>
                    <a:pt x="4149558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7325" r="-115953" b="-177325"/>
              </a:stretch>
            </a:blipFill>
          </p:spPr>
        </p:sp>
        <p:sp>
          <p:nvSpPr>
            <p:cNvPr id="41" name="TextBox 41"/>
            <p:cNvSpPr txBox="1"/>
            <p:nvPr/>
          </p:nvSpPr>
          <p:spPr>
            <a:xfrm>
              <a:off x="0" y="9525"/>
              <a:ext cx="4149558" cy="758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400" b="1" u="none" strike="noStrike">
                  <a:solidFill>
                    <a:srgbClr val="0B0B0C"/>
                  </a:solidFill>
                  <a:latin typeface="Garet Bold"/>
                  <a:ea typeface="Garet Bold"/>
                  <a:cs typeface="Garet Bold"/>
                  <a:sym typeface="Garet Bold"/>
                </a:rPr>
                <a:t>LONGEVITY</a:t>
              </a:r>
            </a:p>
          </p:txBody>
        </p:sp>
      </p:grpSp>
      <p:sp>
        <p:nvSpPr>
          <p:cNvPr id="42" name="Freeform 42"/>
          <p:cNvSpPr/>
          <p:nvPr/>
        </p:nvSpPr>
        <p:spPr>
          <a:xfrm>
            <a:off x="9581348" y="5226878"/>
            <a:ext cx="609216" cy="332023"/>
          </a:xfrm>
          <a:custGeom>
            <a:avLst/>
            <a:gdLst/>
            <a:ahLst/>
            <a:cxnLst/>
            <a:rect l="l" t="t" r="r" b="b"/>
            <a:pathLst>
              <a:path w="609216" h="332023">
                <a:moveTo>
                  <a:pt x="0" y="0"/>
                </a:moveTo>
                <a:lnTo>
                  <a:pt x="609216" y="0"/>
                </a:lnTo>
                <a:lnTo>
                  <a:pt x="609216" y="332022"/>
                </a:lnTo>
                <a:lnTo>
                  <a:pt x="0" y="3320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3" name="Freeform 43"/>
          <p:cNvSpPr/>
          <p:nvPr/>
        </p:nvSpPr>
        <p:spPr>
          <a:xfrm>
            <a:off x="9581348" y="5988116"/>
            <a:ext cx="609216" cy="332023"/>
          </a:xfrm>
          <a:custGeom>
            <a:avLst/>
            <a:gdLst/>
            <a:ahLst/>
            <a:cxnLst/>
            <a:rect l="l" t="t" r="r" b="b"/>
            <a:pathLst>
              <a:path w="609216" h="332023">
                <a:moveTo>
                  <a:pt x="0" y="0"/>
                </a:moveTo>
                <a:lnTo>
                  <a:pt x="609216" y="0"/>
                </a:lnTo>
                <a:lnTo>
                  <a:pt x="609216" y="332022"/>
                </a:lnTo>
                <a:lnTo>
                  <a:pt x="0" y="3320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4" name="Freeform 44"/>
          <p:cNvSpPr/>
          <p:nvPr/>
        </p:nvSpPr>
        <p:spPr>
          <a:xfrm>
            <a:off x="9581348" y="6742496"/>
            <a:ext cx="609216" cy="332023"/>
          </a:xfrm>
          <a:custGeom>
            <a:avLst/>
            <a:gdLst/>
            <a:ahLst/>
            <a:cxnLst/>
            <a:rect l="l" t="t" r="r" b="b"/>
            <a:pathLst>
              <a:path w="609216" h="332023">
                <a:moveTo>
                  <a:pt x="0" y="0"/>
                </a:moveTo>
                <a:lnTo>
                  <a:pt x="609216" y="0"/>
                </a:lnTo>
                <a:lnTo>
                  <a:pt x="609216" y="332022"/>
                </a:lnTo>
                <a:lnTo>
                  <a:pt x="0" y="3320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5" name="Freeform 45"/>
          <p:cNvSpPr/>
          <p:nvPr/>
        </p:nvSpPr>
        <p:spPr>
          <a:xfrm>
            <a:off x="9581348" y="7496876"/>
            <a:ext cx="609216" cy="332023"/>
          </a:xfrm>
          <a:custGeom>
            <a:avLst/>
            <a:gdLst/>
            <a:ahLst/>
            <a:cxnLst/>
            <a:rect l="l" t="t" r="r" b="b"/>
            <a:pathLst>
              <a:path w="609216" h="332023">
                <a:moveTo>
                  <a:pt x="0" y="0"/>
                </a:moveTo>
                <a:lnTo>
                  <a:pt x="609216" y="0"/>
                </a:lnTo>
                <a:lnTo>
                  <a:pt x="609216" y="332022"/>
                </a:lnTo>
                <a:lnTo>
                  <a:pt x="0" y="3320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6" name="Group 46"/>
          <p:cNvGrpSpPr/>
          <p:nvPr/>
        </p:nvGrpSpPr>
        <p:grpSpPr>
          <a:xfrm>
            <a:off x="5299911" y="8666822"/>
            <a:ext cx="7688179" cy="685800"/>
            <a:chOff x="0" y="0"/>
            <a:chExt cx="10250905" cy="91440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0250905" cy="914400"/>
            </a:xfrm>
            <a:custGeom>
              <a:avLst/>
              <a:gdLst/>
              <a:ahLst/>
              <a:cxnLst/>
              <a:rect l="l" t="t" r="r" b="b"/>
              <a:pathLst>
                <a:path w="10250905" h="914400">
                  <a:moveTo>
                    <a:pt x="0" y="0"/>
                  </a:moveTo>
                  <a:lnTo>
                    <a:pt x="10250905" y="0"/>
                  </a:lnTo>
                  <a:lnTo>
                    <a:pt x="10250905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78670" r="-96244" b="-378670"/>
              </a:stretch>
            </a:blipFill>
          </p:spPr>
        </p:sp>
        <p:sp>
          <p:nvSpPr>
            <p:cNvPr id="48" name="TextBox 48"/>
            <p:cNvSpPr txBox="1"/>
            <p:nvPr/>
          </p:nvSpPr>
          <p:spPr>
            <a:xfrm>
              <a:off x="0" y="0"/>
              <a:ext cx="10250905" cy="9144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00"/>
                </a:lnSpc>
              </a:pPr>
              <a:r>
                <a:rPr lang="en-US" sz="2250" b="1">
                  <a:solidFill>
                    <a:srgbClr val="0B0B0C"/>
                  </a:solidFill>
                  <a:latin typeface="Garet Bold"/>
                  <a:ea typeface="Garet Bold"/>
                  <a:cs typeface="Garet Bold"/>
                  <a:sym typeface="Garet Bold"/>
                </a:rPr>
                <a:t>THAT'S WHAT THE 4 PILLAR SYSTEM IS BUILT TO DO.</a:t>
              </a:r>
            </a:p>
          </p:txBody>
        </p:sp>
      </p:grpSp>
      <p:sp>
        <p:nvSpPr>
          <p:cNvPr id="49" name="Freeform 49"/>
          <p:cNvSpPr/>
          <p:nvPr/>
        </p:nvSpPr>
        <p:spPr>
          <a:xfrm>
            <a:off x="0" y="0"/>
            <a:ext cx="2580076" cy="2580076"/>
          </a:xfrm>
          <a:custGeom>
            <a:avLst/>
            <a:gdLst/>
            <a:ahLst/>
            <a:cxnLst/>
            <a:rect l="l" t="t" r="r" b="b"/>
            <a:pathLst>
              <a:path w="2580076" h="2580076">
                <a:moveTo>
                  <a:pt x="0" y="0"/>
                </a:moveTo>
                <a:lnTo>
                  <a:pt x="2580076" y="0"/>
                </a:lnTo>
                <a:lnTo>
                  <a:pt x="2580076" y="2580076"/>
                </a:lnTo>
                <a:lnTo>
                  <a:pt x="0" y="25800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61698" y="3686215"/>
            <a:ext cx="7018864" cy="2273958"/>
            <a:chOff x="0" y="0"/>
            <a:chExt cx="1848590" cy="5989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48590" cy="598902"/>
            </a:xfrm>
            <a:custGeom>
              <a:avLst/>
              <a:gdLst/>
              <a:ahLst/>
              <a:cxnLst/>
              <a:rect l="l" t="t" r="r" b="b"/>
              <a:pathLst>
                <a:path w="1848590" h="598902">
                  <a:moveTo>
                    <a:pt x="0" y="0"/>
                  </a:moveTo>
                  <a:lnTo>
                    <a:pt x="1848590" y="0"/>
                  </a:lnTo>
                  <a:lnTo>
                    <a:pt x="1848590" y="598902"/>
                  </a:lnTo>
                  <a:lnTo>
                    <a:pt x="0" y="598902"/>
                  </a:lnTo>
                  <a:close/>
                </a:path>
              </a:pathLst>
            </a:custGeom>
            <a:solidFill>
              <a:srgbClr val="DB162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848590" cy="6465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899321" y="3798872"/>
            <a:ext cx="7018864" cy="2273958"/>
            <a:chOff x="0" y="0"/>
            <a:chExt cx="1848590" cy="59890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48590" cy="598902"/>
            </a:xfrm>
            <a:custGeom>
              <a:avLst/>
              <a:gdLst/>
              <a:ahLst/>
              <a:cxnLst/>
              <a:rect l="l" t="t" r="r" b="b"/>
              <a:pathLst>
                <a:path w="1848590" h="598902">
                  <a:moveTo>
                    <a:pt x="0" y="0"/>
                  </a:moveTo>
                  <a:lnTo>
                    <a:pt x="1848590" y="0"/>
                  </a:lnTo>
                  <a:lnTo>
                    <a:pt x="1848590" y="598902"/>
                  </a:lnTo>
                  <a:lnTo>
                    <a:pt x="0" y="598902"/>
                  </a:lnTo>
                  <a:close/>
                </a:path>
              </a:pathLst>
            </a:custGeom>
            <a:solidFill>
              <a:srgbClr val="DB162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848590" cy="6465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369815" y="2952126"/>
            <a:ext cx="1265143" cy="1265143"/>
          </a:xfrm>
          <a:custGeom>
            <a:avLst/>
            <a:gdLst/>
            <a:ahLst/>
            <a:cxnLst/>
            <a:rect l="l" t="t" r="r" b="b"/>
            <a:pathLst>
              <a:path w="1265143" h="1265143">
                <a:moveTo>
                  <a:pt x="0" y="0"/>
                </a:moveTo>
                <a:lnTo>
                  <a:pt x="1265142" y="0"/>
                </a:lnTo>
                <a:lnTo>
                  <a:pt x="1265142" y="1265142"/>
                </a:lnTo>
                <a:lnTo>
                  <a:pt x="0" y="12651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349945" y="3112585"/>
            <a:ext cx="1265143" cy="1265143"/>
          </a:xfrm>
          <a:custGeom>
            <a:avLst/>
            <a:gdLst/>
            <a:ahLst/>
            <a:cxnLst/>
            <a:rect l="l" t="t" r="r" b="b"/>
            <a:pathLst>
              <a:path w="1265143" h="1265143">
                <a:moveTo>
                  <a:pt x="0" y="0"/>
                </a:moveTo>
                <a:lnTo>
                  <a:pt x="1265142" y="0"/>
                </a:lnTo>
                <a:lnTo>
                  <a:pt x="1265142" y="1265142"/>
                </a:lnTo>
                <a:lnTo>
                  <a:pt x="0" y="12651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2125135" y="6513436"/>
            <a:ext cx="7018864" cy="2273958"/>
            <a:chOff x="0" y="0"/>
            <a:chExt cx="1848590" cy="59890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48590" cy="598902"/>
            </a:xfrm>
            <a:custGeom>
              <a:avLst/>
              <a:gdLst/>
              <a:ahLst/>
              <a:cxnLst/>
              <a:rect l="l" t="t" r="r" b="b"/>
              <a:pathLst>
                <a:path w="1848590" h="598902">
                  <a:moveTo>
                    <a:pt x="0" y="0"/>
                  </a:moveTo>
                  <a:lnTo>
                    <a:pt x="1848590" y="0"/>
                  </a:lnTo>
                  <a:lnTo>
                    <a:pt x="1848590" y="598902"/>
                  </a:lnTo>
                  <a:lnTo>
                    <a:pt x="0" y="598902"/>
                  </a:lnTo>
                  <a:close/>
                </a:path>
              </a:pathLst>
            </a:custGeom>
            <a:solidFill>
              <a:srgbClr val="DB162F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1848590" cy="6465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816127" y="6527687"/>
            <a:ext cx="7018864" cy="2273958"/>
            <a:chOff x="0" y="0"/>
            <a:chExt cx="1848590" cy="59890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48590" cy="598902"/>
            </a:xfrm>
            <a:custGeom>
              <a:avLst/>
              <a:gdLst/>
              <a:ahLst/>
              <a:cxnLst/>
              <a:rect l="l" t="t" r="r" b="b"/>
              <a:pathLst>
                <a:path w="1848590" h="598902">
                  <a:moveTo>
                    <a:pt x="0" y="0"/>
                  </a:moveTo>
                  <a:lnTo>
                    <a:pt x="1848590" y="0"/>
                  </a:lnTo>
                  <a:lnTo>
                    <a:pt x="1848590" y="598902"/>
                  </a:lnTo>
                  <a:lnTo>
                    <a:pt x="0" y="598902"/>
                  </a:lnTo>
                  <a:close/>
                </a:path>
              </a:pathLst>
            </a:custGeom>
            <a:solidFill>
              <a:srgbClr val="DB162F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1848590" cy="6465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1369815" y="6167185"/>
            <a:ext cx="1265143" cy="1265143"/>
          </a:xfrm>
          <a:custGeom>
            <a:avLst/>
            <a:gdLst/>
            <a:ahLst/>
            <a:cxnLst/>
            <a:rect l="l" t="t" r="r" b="b"/>
            <a:pathLst>
              <a:path w="1265143" h="1265143">
                <a:moveTo>
                  <a:pt x="0" y="0"/>
                </a:moveTo>
                <a:lnTo>
                  <a:pt x="1265142" y="0"/>
                </a:lnTo>
                <a:lnTo>
                  <a:pt x="1265142" y="1265143"/>
                </a:lnTo>
                <a:lnTo>
                  <a:pt x="0" y="12651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9349945" y="6167185"/>
            <a:ext cx="1265143" cy="1265143"/>
          </a:xfrm>
          <a:custGeom>
            <a:avLst/>
            <a:gdLst/>
            <a:ahLst/>
            <a:cxnLst/>
            <a:rect l="l" t="t" r="r" b="b"/>
            <a:pathLst>
              <a:path w="1265143" h="1265143">
                <a:moveTo>
                  <a:pt x="0" y="0"/>
                </a:moveTo>
                <a:lnTo>
                  <a:pt x="1265142" y="0"/>
                </a:lnTo>
                <a:lnTo>
                  <a:pt x="1265142" y="1265143"/>
                </a:lnTo>
                <a:lnTo>
                  <a:pt x="0" y="12651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-1215589" y="9877931"/>
            <a:ext cx="23667775" cy="2273958"/>
            <a:chOff x="0" y="0"/>
            <a:chExt cx="6233488" cy="59890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233488" cy="598902"/>
            </a:xfrm>
            <a:custGeom>
              <a:avLst/>
              <a:gdLst/>
              <a:ahLst/>
              <a:cxnLst/>
              <a:rect l="l" t="t" r="r" b="b"/>
              <a:pathLst>
                <a:path w="6233488" h="598902">
                  <a:moveTo>
                    <a:pt x="0" y="0"/>
                  </a:moveTo>
                  <a:lnTo>
                    <a:pt x="6233488" y="0"/>
                  </a:lnTo>
                  <a:lnTo>
                    <a:pt x="6233488" y="598902"/>
                  </a:lnTo>
                  <a:lnTo>
                    <a:pt x="0" y="598902"/>
                  </a:lnTo>
                  <a:close/>
                </a:path>
              </a:pathLst>
            </a:custGeom>
            <a:solidFill>
              <a:srgbClr val="DB162F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6233488" cy="6465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848385" y="1028700"/>
            <a:ext cx="2591230" cy="504249"/>
            <a:chOff x="0" y="0"/>
            <a:chExt cx="3454973" cy="67233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454973" cy="672332"/>
            </a:xfrm>
            <a:custGeom>
              <a:avLst/>
              <a:gdLst/>
              <a:ahLst/>
              <a:cxnLst/>
              <a:rect l="l" t="t" r="r" b="b"/>
              <a:pathLst>
                <a:path w="3454973" h="672332">
                  <a:moveTo>
                    <a:pt x="0" y="0"/>
                  </a:moveTo>
                  <a:lnTo>
                    <a:pt x="3454973" y="0"/>
                  </a:lnTo>
                  <a:lnTo>
                    <a:pt x="3454973" y="672332"/>
                  </a:lnTo>
                  <a:lnTo>
                    <a:pt x="0" y="672332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70404" r="-217594" b="-265607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0"/>
              <a:ext cx="3454973" cy="67233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 b="1" spc="276">
                  <a:solidFill>
                    <a:srgbClr val="DB162F"/>
                  </a:solidFill>
                  <a:latin typeface="Garet Bold"/>
                  <a:ea typeface="Garet Bold"/>
                  <a:cs typeface="Garet Bold"/>
                  <a:sym typeface="Garet Bold"/>
                </a:rPr>
                <a:t>THE FRAMEWORK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450489" y="1261837"/>
            <a:ext cx="5387022" cy="793434"/>
            <a:chOff x="0" y="0"/>
            <a:chExt cx="7182696" cy="105791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7182696" cy="1057911"/>
            </a:xfrm>
            <a:custGeom>
              <a:avLst/>
              <a:gdLst/>
              <a:ahLst/>
              <a:cxnLst/>
              <a:rect l="l" t="t" r="r" b="b"/>
              <a:pathLst>
                <a:path w="7182696" h="1057911">
                  <a:moveTo>
                    <a:pt x="0" y="0"/>
                  </a:moveTo>
                  <a:lnTo>
                    <a:pt x="7182696" y="0"/>
                  </a:lnTo>
                  <a:lnTo>
                    <a:pt x="7182696" y="1057911"/>
                  </a:lnTo>
                  <a:lnTo>
                    <a:pt x="0" y="1057911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326856" r="-192803" b="-347865"/>
              </a:stretch>
            </a:blipFill>
          </p:spPr>
        </p:sp>
        <p:sp>
          <p:nvSpPr>
            <p:cNvPr id="26" name="TextBox 26"/>
            <p:cNvSpPr txBox="1"/>
            <p:nvPr/>
          </p:nvSpPr>
          <p:spPr>
            <a:xfrm>
              <a:off x="0" y="0"/>
              <a:ext cx="7182696" cy="10579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560"/>
                </a:lnSpc>
              </a:pPr>
              <a:r>
                <a:rPr lang="en-US" sz="3800" b="1">
                  <a:solidFill>
                    <a:srgbClr val="0B0B0C"/>
                  </a:solidFill>
                  <a:latin typeface="Garet Bold"/>
                  <a:ea typeface="Garet Bold"/>
                  <a:cs typeface="Garet Bold"/>
                  <a:sym typeface="Garet Bold"/>
                </a:rPr>
                <a:t>THE 4 PILLAR SYSTEM</a:t>
              </a:r>
            </a:p>
          </p:txBody>
        </p:sp>
      </p:grpSp>
      <p:sp>
        <p:nvSpPr>
          <p:cNvPr id="27" name="Freeform 27"/>
          <p:cNvSpPr/>
          <p:nvPr/>
        </p:nvSpPr>
        <p:spPr>
          <a:xfrm>
            <a:off x="0" y="0"/>
            <a:ext cx="2580076" cy="2580076"/>
          </a:xfrm>
          <a:custGeom>
            <a:avLst/>
            <a:gdLst/>
            <a:ahLst/>
            <a:cxnLst/>
            <a:rect l="l" t="t" r="r" b="b"/>
            <a:pathLst>
              <a:path w="2580076" h="2580076">
                <a:moveTo>
                  <a:pt x="0" y="0"/>
                </a:moveTo>
                <a:lnTo>
                  <a:pt x="2580076" y="0"/>
                </a:lnTo>
                <a:lnTo>
                  <a:pt x="2580076" y="2580076"/>
                </a:lnTo>
                <a:lnTo>
                  <a:pt x="0" y="258007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8" name="TextBox 28"/>
          <p:cNvSpPr txBox="1"/>
          <p:nvPr/>
        </p:nvSpPr>
        <p:spPr>
          <a:xfrm>
            <a:off x="3665293" y="4054195"/>
            <a:ext cx="4011674" cy="5803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760"/>
              </a:lnSpc>
              <a:spcBef>
                <a:spcPct val="0"/>
              </a:spcBef>
            </a:pPr>
            <a:r>
              <a:rPr lang="en-US" sz="3400" b="1" spc="-112" dirty="0">
                <a:solidFill>
                  <a:srgbClr val="FFFFFF"/>
                </a:solidFill>
                <a:latin typeface="Garet Ultra-Bold"/>
                <a:ea typeface="Garet Ultra-Bold"/>
                <a:cs typeface="Garet Ultra-Bold"/>
                <a:sym typeface="Garet Ultra-Bold"/>
              </a:rPr>
              <a:t>PHYSICAL FITNESS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1416278" y="4667507"/>
            <a:ext cx="3984949" cy="1292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sz="2800" b="1" dirty="0">
                <a:solidFill>
                  <a:schemeClr val="bg1"/>
                </a:solidFill>
                <a:latin typeface="Garet Bold" panose="020B0604020202020204" charset="0"/>
              </a:rPr>
              <a:t>Protein-centered </a:t>
            </a:r>
            <a:r>
              <a:rPr lang="en-US" sz="2500" b="1" dirty="0">
                <a:solidFill>
                  <a:schemeClr val="bg1"/>
                </a:solidFill>
                <a:latin typeface="Garet Bold" panose="020B0604020202020204" charset="0"/>
              </a:rPr>
              <a:t>nutrition</a:t>
            </a:r>
            <a:r>
              <a:rPr lang="en-US" sz="2800" b="1" dirty="0">
                <a:solidFill>
                  <a:schemeClr val="bg1"/>
                </a:solidFill>
                <a:latin typeface="Garet Bold" panose="020B0604020202020204" charset="0"/>
              </a:rPr>
              <a:t> built around your real life</a:t>
            </a:r>
            <a:r>
              <a:rPr lang="en-US" sz="2800" b="1" dirty="0">
                <a:latin typeface="Garet Bold" panose="020B0604020202020204" charset="0"/>
              </a:rPr>
              <a:t>.</a:t>
            </a:r>
            <a:endParaRPr lang="en-US" sz="2499" b="1" u="none" strike="noStrike" spc="-87" dirty="0">
              <a:solidFill>
                <a:srgbClr val="FFFFFF"/>
              </a:solidFill>
              <a:latin typeface="Garet Bold" panose="020B0604020202020204" charset="0"/>
              <a:ea typeface="Garet Bold"/>
              <a:cs typeface="Garet Bold"/>
              <a:sym typeface="Garet Bold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3153667" y="4910809"/>
            <a:ext cx="5034926" cy="977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49"/>
              </a:lnSpc>
            </a:pPr>
            <a:r>
              <a:rPr lang="en-US" sz="2499" b="1" spc="-87" dirty="0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R</a:t>
            </a:r>
            <a:r>
              <a:rPr lang="en-US" sz="2499" b="1" u="none" spc="-87" dirty="0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EALISTIC, </a:t>
            </a:r>
            <a:r>
              <a:rPr lang="en-US" sz="2499" b="1" spc="-87" dirty="0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PROGRESSIVE </a:t>
            </a:r>
            <a:r>
              <a:rPr lang="en-US" sz="2499" b="1" u="none" spc="-87" dirty="0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TRAINING THAT FITS YOUR SCHEDULE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965095" y="7822537"/>
            <a:ext cx="4887317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49"/>
              </a:lnSpc>
              <a:spcBef>
                <a:spcPct val="0"/>
              </a:spcBef>
            </a:pPr>
            <a:r>
              <a:rPr lang="en-US" sz="2499" b="1" u="none" strike="noStrike" spc="-87" dirty="0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TRACKING AND SUPPORT THAT CATCH DRIFT EARLY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1443022" y="6965922"/>
            <a:ext cx="3931463" cy="5803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760"/>
              </a:lnSpc>
              <a:spcBef>
                <a:spcPct val="0"/>
              </a:spcBef>
            </a:pPr>
            <a:r>
              <a:rPr lang="en-US" sz="3400" b="1" u="none" strike="noStrike" spc="-112">
                <a:solidFill>
                  <a:srgbClr val="FFFFFF"/>
                </a:solidFill>
                <a:latin typeface="Garet Ultra-Bold"/>
                <a:ea typeface="Garet Ultra-Bold"/>
                <a:cs typeface="Garet Ultra-Bold"/>
                <a:sym typeface="Garet Ultra-Bold"/>
              </a:rPr>
              <a:t>ACCOUNTABILITY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3424377" y="7489021"/>
            <a:ext cx="4493505" cy="1298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49"/>
              </a:lnSpc>
              <a:spcBef>
                <a:spcPct val="0"/>
              </a:spcBef>
            </a:pPr>
            <a:r>
              <a:rPr lang="en-US" sz="2499" b="1" u="none" strike="noStrike" spc="-87" dirty="0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CONSISTENCY &amp; OPTIMIZING OVER CHASING 8 HOURS THAT DOESN’T EXIST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3778597" y="2531560"/>
            <a:ext cx="10730805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2250" b="1" u="none" strike="noStrike">
                <a:solidFill>
                  <a:srgbClr val="0B0B0C"/>
                </a:solidFill>
                <a:latin typeface="Garet Bold"/>
                <a:ea typeface="Garet Bold"/>
                <a:cs typeface="Garet Bold"/>
                <a:sym typeface="Garet Bold"/>
              </a:rPr>
              <a:t>FOR SUSTAINABLE PROGRESS ACROSS A DEMANDING SURGICAL CAREER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2174943" y="4054195"/>
            <a:ext cx="2467621" cy="5803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760"/>
              </a:lnSpc>
              <a:spcBef>
                <a:spcPct val="0"/>
              </a:spcBef>
            </a:pPr>
            <a:r>
              <a:rPr lang="en-US" sz="3400" b="1" spc="-112" dirty="0">
                <a:solidFill>
                  <a:srgbClr val="FFFFFF"/>
                </a:solidFill>
                <a:latin typeface="Garet Ultra-Bold"/>
                <a:ea typeface="Garet Ultra-Bold"/>
                <a:cs typeface="Garet Ultra-Bold"/>
                <a:sym typeface="Garet Ultra-Bold"/>
              </a:rPr>
              <a:t>NUTRITION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925981" y="6782521"/>
            <a:ext cx="1362881" cy="5924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760"/>
              </a:lnSpc>
              <a:spcBef>
                <a:spcPct val="0"/>
              </a:spcBef>
            </a:pPr>
            <a:r>
              <a:rPr lang="en-US" sz="3400" b="1" spc="-112" dirty="0">
                <a:solidFill>
                  <a:srgbClr val="FFFFFF"/>
                </a:solidFill>
                <a:latin typeface="Garet Ultra-Bold"/>
                <a:ea typeface="Garet Ultra-Bold"/>
                <a:cs typeface="Garet Ultra-Bold"/>
                <a:sym typeface="Garet Ultra-Bold"/>
              </a:rPr>
              <a:t>SLEEP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FC4A8-CC94-AD03-B1E9-D25E35663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BAE822C-2EFF-0062-3604-4C0C60ADE452}"/>
              </a:ext>
            </a:extLst>
          </p:cNvPr>
          <p:cNvGrpSpPr/>
          <p:nvPr/>
        </p:nvGrpSpPr>
        <p:grpSpPr>
          <a:xfrm>
            <a:off x="0" y="0"/>
            <a:ext cx="18288000" cy="11390206"/>
            <a:chOff x="0" y="0"/>
            <a:chExt cx="4816593" cy="299989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0C84F0A-F99B-A8A7-5999-A1340996FD32}"/>
                </a:ext>
              </a:extLst>
            </p:cNvPr>
            <p:cNvSpPr/>
            <p:nvPr/>
          </p:nvSpPr>
          <p:spPr>
            <a:xfrm>
              <a:off x="0" y="0"/>
              <a:ext cx="4816592" cy="2999890"/>
            </a:xfrm>
            <a:custGeom>
              <a:avLst/>
              <a:gdLst/>
              <a:ahLst/>
              <a:cxnLst/>
              <a:rect l="l" t="t" r="r" b="b"/>
              <a:pathLst>
                <a:path w="4816592" h="2999890">
                  <a:moveTo>
                    <a:pt x="0" y="0"/>
                  </a:moveTo>
                  <a:lnTo>
                    <a:pt x="4816592" y="0"/>
                  </a:lnTo>
                  <a:lnTo>
                    <a:pt x="4816592" y="2999890"/>
                  </a:lnTo>
                  <a:lnTo>
                    <a:pt x="0" y="2999890"/>
                  </a:lnTo>
                  <a:close/>
                </a:path>
              </a:pathLst>
            </a:custGeom>
            <a:solidFill>
              <a:srgbClr val="DB162F"/>
            </a:solidFill>
          </p:spPr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314C764D-65FB-EE76-F8D1-92F84A220632}"/>
                </a:ext>
              </a:extLst>
            </p:cNvPr>
            <p:cNvSpPr txBox="1"/>
            <p:nvPr/>
          </p:nvSpPr>
          <p:spPr>
            <a:xfrm>
              <a:off x="0" y="-38100"/>
              <a:ext cx="4816593" cy="30379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5EC7D0D4-6668-AD6B-0E37-F80C816F2EF7}"/>
              </a:ext>
            </a:extLst>
          </p:cNvPr>
          <p:cNvGrpSpPr/>
          <p:nvPr/>
        </p:nvGrpSpPr>
        <p:grpSpPr>
          <a:xfrm>
            <a:off x="2734377" y="1224404"/>
            <a:ext cx="12819246" cy="821124"/>
            <a:chOff x="0" y="0"/>
            <a:chExt cx="17092328" cy="1094832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0726B149-D451-08AD-5E4B-09B2B4113B7B}"/>
                </a:ext>
              </a:extLst>
            </p:cNvPr>
            <p:cNvSpPr/>
            <p:nvPr/>
          </p:nvSpPr>
          <p:spPr>
            <a:xfrm>
              <a:off x="0" y="0"/>
              <a:ext cx="17092329" cy="1094832"/>
            </a:xfrm>
            <a:custGeom>
              <a:avLst/>
              <a:gdLst/>
              <a:ahLst/>
              <a:cxnLst/>
              <a:rect l="l" t="t" r="r" b="b"/>
              <a:pathLst>
                <a:path w="17092329" h="1094832">
                  <a:moveTo>
                    <a:pt x="0" y="0"/>
                  </a:moveTo>
                  <a:lnTo>
                    <a:pt x="17092329" y="0"/>
                  </a:lnTo>
                  <a:lnTo>
                    <a:pt x="17092329" y="1094832"/>
                  </a:lnTo>
                  <a:lnTo>
                    <a:pt x="0" y="109483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26520" r="-25184" b="-335095"/>
              </a:stretch>
            </a:blipFill>
          </p:spPr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9FB74079-1BA0-D294-1450-4AC16FE2B36C}"/>
                </a:ext>
              </a:extLst>
            </p:cNvPr>
            <p:cNvSpPr txBox="1"/>
            <p:nvPr/>
          </p:nvSpPr>
          <p:spPr>
            <a:xfrm>
              <a:off x="0" y="0"/>
              <a:ext cx="17092328" cy="109483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559"/>
                </a:lnSpc>
              </a:pPr>
              <a:endParaRPr lang="en-US" sz="3799" b="1" dirty="0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endParaRPr>
            </a:p>
          </p:txBody>
        </p:sp>
      </p:grpSp>
      <p:sp>
        <p:nvSpPr>
          <p:cNvPr id="25" name="Freeform 25">
            <a:extLst>
              <a:ext uri="{FF2B5EF4-FFF2-40B4-BE49-F238E27FC236}">
                <a16:creationId xmlns:a16="http://schemas.microsoft.com/office/drawing/2014/main" id="{146208E2-CFEB-4552-FD21-67421CF2E58B}"/>
              </a:ext>
            </a:extLst>
          </p:cNvPr>
          <p:cNvSpPr/>
          <p:nvPr/>
        </p:nvSpPr>
        <p:spPr>
          <a:xfrm>
            <a:off x="9491472" y="3318622"/>
            <a:ext cx="6885432" cy="1831975"/>
          </a:xfrm>
          <a:custGeom>
            <a:avLst/>
            <a:gdLst/>
            <a:ahLst/>
            <a:cxnLst/>
            <a:rect l="l" t="t" r="r" b="b"/>
            <a:pathLst>
              <a:path w="9180576" h="2442633">
                <a:moveTo>
                  <a:pt x="0" y="0"/>
                </a:moveTo>
                <a:lnTo>
                  <a:pt x="9180576" y="0"/>
                </a:lnTo>
                <a:lnTo>
                  <a:pt x="9180576" y="2442633"/>
                </a:lnTo>
                <a:lnTo>
                  <a:pt x="0" y="2442633"/>
                </a:lnTo>
                <a:close/>
              </a:path>
            </a:pathLst>
          </a:custGeom>
          <a:blipFill>
            <a:blip r:embed="rId2">
              <a:alphaModFix amt="0"/>
            </a:blip>
            <a:stretch>
              <a:fillRect t="-20825" b="-25643"/>
            </a:stretch>
          </a:blipFill>
        </p:spPr>
      </p:sp>
      <p:sp>
        <p:nvSpPr>
          <p:cNvPr id="38" name="Freeform 38">
            <a:extLst>
              <a:ext uri="{FF2B5EF4-FFF2-40B4-BE49-F238E27FC236}">
                <a16:creationId xmlns:a16="http://schemas.microsoft.com/office/drawing/2014/main" id="{E1F38DB3-F755-57FF-3DDF-A5AE2F82655F}"/>
              </a:ext>
            </a:extLst>
          </p:cNvPr>
          <p:cNvSpPr/>
          <p:nvPr/>
        </p:nvSpPr>
        <p:spPr>
          <a:xfrm>
            <a:off x="0" y="0"/>
            <a:ext cx="2216739" cy="2216739"/>
          </a:xfrm>
          <a:custGeom>
            <a:avLst/>
            <a:gdLst/>
            <a:ahLst/>
            <a:cxnLst/>
            <a:rect l="l" t="t" r="r" b="b"/>
            <a:pathLst>
              <a:path w="2216739" h="2216739">
                <a:moveTo>
                  <a:pt x="0" y="0"/>
                </a:moveTo>
                <a:lnTo>
                  <a:pt x="2216739" y="0"/>
                </a:lnTo>
                <a:lnTo>
                  <a:pt x="2216739" y="2216739"/>
                </a:lnTo>
                <a:lnTo>
                  <a:pt x="0" y="22167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pic>
        <p:nvPicPr>
          <p:cNvPr id="7" name="Picture 6" descr="The individual is standing in front of a white wall, dressed in blue shorts, displaying a shirtless, muscular upper body.&#10;&#10;AI-generated content may be incorrect.">
            <a:extLst>
              <a:ext uri="{FF2B5EF4-FFF2-40B4-BE49-F238E27FC236}">
                <a16:creationId xmlns:a16="http://schemas.microsoft.com/office/drawing/2014/main" id="{C03112DF-BBAB-2B6A-D733-13CE0C56B2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750048"/>
            <a:ext cx="8801098" cy="880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891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066026" y="1028700"/>
            <a:ext cx="4155948" cy="480060"/>
            <a:chOff x="0" y="0"/>
            <a:chExt cx="5541264" cy="6400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41264" cy="640080"/>
            </a:xfrm>
            <a:custGeom>
              <a:avLst/>
              <a:gdLst/>
              <a:ahLst/>
              <a:cxnLst/>
              <a:rect l="l" t="t" r="r" b="b"/>
              <a:pathLst>
                <a:path w="5541264" h="640080">
                  <a:moveTo>
                    <a:pt x="0" y="0"/>
                  </a:moveTo>
                  <a:lnTo>
                    <a:pt x="5541264" y="0"/>
                  </a:lnTo>
                  <a:lnTo>
                    <a:pt x="5541264" y="640080"/>
                  </a:lnTo>
                  <a:lnTo>
                    <a:pt x="0" y="640080"/>
                  </a:lnTo>
                  <a:close/>
                </a:path>
              </a:pathLst>
            </a:custGeom>
            <a:solidFill>
              <a:srgbClr val="FFFFFC">
                <a:alpha val="0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5541264" cy="6400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160"/>
                </a:lnSpc>
                <a:spcBef>
                  <a:spcPct val="0"/>
                </a:spcBef>
              </a:pPr>
              <a:r>
                <a:rPr lang="en-US" sz="1800" b="1" u="none" strike="noStrike" spc="276">
                  <a:solidFill>
                    <a:srgbClr val="DB162F"/>
                  </a:solidFill>
                  <a:latin typeface="Garet Bold"/>
                  <a:ea typeface="Garet Bold"/>
                  <a:cs typeface="Garet Bold"/>
                  <a:sym typeface="Garet Bold"/>
                </a:rPr>
                <a:t>PUTTING IT INTO PRACTICE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511666" y="1268730"/>
            <a:ext cx="7264667" cy="793432"/>
            <a:chOff x="0" y="0"/>
            <a:chExt cx="9686223" cy="105791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686223" cy="1057910"/>
            </a:xfrm>
            <a:custGeom>
              <a:avLst/>
              <a:gdLst/>
              <a:ahLst/>
              <a:cxnLst/>
              <a:rect l="l" t="t" r="r" b="b"/>
              <a:pathLst>
                <a:path w="9686223" h="1057910">
                  <a:moveTo>
                    <a:pt x="0" y="0"/>
                  </a:moveTo>
                  <a:lnTo>
                    <a:pt x="9686223" y="0"/>
                  </a:lnTo>
                  <a:lnTo>
                    <a:pt x="9686223" y="1057910"/>
                  </a:lnTo>
                  <a:lnTo>
                    <a:pt x="0" y="105791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37916" r="-120900" b="-350281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9686223" cy="10579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559"/>
                </a:lnSpc>
                <a:spcBef>
                  <a:spcPct val="0"/>
                </a:spcBef>
              </a:pPr>
              <a:r>
                <a:rPr lang="en-US" sz="3799" b="1" u="none" strike="noStrike">
                  <a:solidFill>
                    <a:srgbClr val="000000"/>
                  </a:solidFill>
                  <a:latin typeface="Garet Bold"/>
                  <a:ea typeface="Garet Bold"/>
                  <a:cs typeface="Garet Bold"/>
                  <a:sym typeface="Garet Bold"/>
                </a:rPr>
                <a:t>PRACTICAL ACTION STEPS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10031" y="2773760"/>
            <a:ext cx="3790950" cy="5523357"/>
            <a:chOff x="0" y="0"/>
            <a:chExt cx="5054600" cy="736447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054600" cy="7364476"/>
            </a:xfrm>
            <a:custGeom>
              <a:avLst/>
              <a:gdLst/>
              <a:ahLst/>
              <a:cxnLst/>
              <a:rect l="l" t="t" r="r" b="b"/>
              <a:pathLst>
                <a:path w="5054600" h="7364476">
                  <a:moveTo>
                    <a:pt x="0" y="128357"/>
                  </a:moveTo>
                  <a:cubicBezTo>
                    <a:pt x="0" y="57417"/>
                    <a:pt x="65786" y="0"/>
                    <a:pt x="147066" y="0"/>
                  </a:cubicBezTo>
                  <a:lnTo>
                    <a:pt x="4907534" y="0"/>
                  </a:lnTo>
                  <a:cubicBezTo>
                    <a:pt x="4988814" y="0"/>
                    <a:pt x="5054600" y="57417"/>
                    <a:pt x="5054600" y="128357"/>
                  </a:cubicBezTo>
                  <a:lnTo>
                    <a:pt x="5054600" y="7236119"/>
                  </a:lnTo>
                  <a:cubicBezTo>
                    <a:pt x="5054600" y="7306949"/>
                    <a:pt x="4988814" y="7364476"/>
                    <a:pt x="4907534" y="7364476"/>
                  </a:cubicBezTo>
                  <a:lnTo>
                    <a:pt x="147066" y="7364476"/>
                  </a:lnTo>
                  <a:cubicBezTo>
                    <a:pt x="65786" y="7364476"/>
                    <a:pt x="0" y="7307059"/>
                    <a:pt x="0" y="7236119"/>
                  </a:cubicBezTo>
                  <a:close/>
                </a:path>
              </a:pathLst>
            </a:custGeom>
            <a:solidFill>
              <a:srgbClr val="FFFFFC"/>
            </a:solidFill>
            <a:ln w="19050" cap="sq">
              <a:solidFill>
                <a:srgbClr val="E4E7ED"/>
              </a:solidFill>
              <a:prstDash val="solid"/>
              <a:miter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1010031" y="2773760"/>
            <a:ext cx="3771900" cy="1234440"/>
            <a:chOff x="0" y="0"/>
            <a:chExt cx="5029200" cy="16459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029200" cy="1645920"/>
            </a:xfrm>
            <a:custGeom>
              <a:avLst/>
              <a:gdLst/>
              <a:ahLst/>
              <a:cxnLst/>
              <a:rect l="l" t="t" r="r" b="b"/>
              <a:pathLst>
                <a:path w="5029200" h="1645920">
                  <a:moveTo>
                    <a:pt x="0" y="0"/>
                  </a:moveTo>
                  <a:lnTo>
                    <a:pt x="5029200" y="0"/>
                  </a:lnTo>
                  <a:lnTo>
                    <a:pt x="5029200" y="1645920"/>
                  </a:lnTo>
                  <a:lnTo>
                    <a:pt x="0" y="164592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935861" y="3102944"/>
            <a:ext cx="1315593" cy="576072"/>
            <a:chOff x="0" y="0"/>
            <a:chExt cx="1754124" cy="76809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54124" cy="768096"/>
            </a:xfrm>
            <a:custGeom>
              <a:avLst/>
              <a:gdLst/>
              <a:ahLst/>
              <a:cxnLst/>
              <a:rect l="l" t="t" r="r" b="b"/>
              <a:pathLst>
                <a:path w="1754124" h="768096">
                  <a:moveTo>
                    <a:pt x="0" y="0"/>
                  </a:moveTo>
                  <a:lnTo>
                    <a:pt x="1754124" y="0"/>
                  </a:lnTo>
                  <a:lnTo>
                    <a:pt x="1754124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1187" r="-82450" b="-31187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9525"/>
              <a:ext cx="1754124" cy="758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79"/>
                </a:lnSpc>
              </a:pPr>
              <a:r>
                <a:rPr lang="en-US" sz="2400" b="1">
                  <a:solidFill>
                    <a:srgbClr val="FFFFFC"/>
                  </a:solidFill>
                  <a:latin typeface="Garet Bold"/>
                  <a:ea typeface="Garet Bold"/>
                  <a:cs typeface="Garet Bold"/>
                  <a:sym typeface="Garet Bold"/>
                </a:rPr>
                <a:t>FITNESS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698879" y="4448260"/>
            <a:ext cx="2743200" cy="662940"/>
            <a:chOff x="0" y="0"/>
            <a:chExt cx="3657600" cy="88392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657600" cy="883920"/>
            </a:xfrm>
            <a:custGeom>
              <a:avLst/>
              <a:gdLst/>
              <a:ahLst/>
              <a:cxnLst/>
              <a:rect l="l" t="t" r="r" b="b"/>
              <a:pathLst>
                <a:path w="3657600" h="883920">
                  <a:moveTo>
                    <a:pt x="0" y="0"/>
                  </a:moveTo>
                  <a:lnTo>
                    <a:pt x="3657600" y="0"/>
                  </a:lnTo>
                  <a:lnTo>
                    <a:pt x="3657600" y="883920"/>
                  </a:lnTo>
                  <a:lnTo>
                    <a:pt x="0" y="8839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4529" r="-4529" b="-75862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3657600" cy="8934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0"/>
                </a:lnSpc>
              </a:pPr>
              <a:r>
                <a:rPr lang="en-US" sz="1800" b="1">
                  <a:solidFill>
                    <a:srgbClr val="000000"/>
                  </a:solidFill>
                  <a:latin typeface="Garet Bold"/>
                  <a:ea typeface="Garet Bold"/>
                  <a:cs typeface="Garet Bold"/>
                  <a:sym typeface="Garet Bold"/>
                </a:rPr>
                <a:t>PICK A REALISTIC WEEKLY FREQUENCY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698879" y="5754912"/>
            <a:ext cx="2743200" cy="662940"/>
            <a:chOff x="0" y="0"/>
            <a:chExt cx="3657600" cy="88392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657600" cy="883920"/>
            </a:xfrm>
            <a:custGeom>
              <a:avLst/>
              <a:gdLst/>
              <a:ahLst/>
              <a:cxnLst/>
              <a:rect l="l" t="t" r="r" b="b"/>
              <a:pathLst>
                <a:path w="3657600" h="883920">
                  <a:moveTo>
                    <a:pt x="0" y="0"/>
                  </a:moveTo>
                  <a:lnTo>
                    <a:pt x="3657600" y="0"/>
                  </a:lnTo>
                  <a:lnTo>
                    <a:pt x="3657600" y="883920"/>
                  </a:lnTo>
                  <a:lnTo>
                    <a:pt x="0" y="8839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4529" r="-4529" b="-75862"/>
              </a:stretch>
            </a:blipFill>
          </p:spPr>
        </p:sp>
        <p:sp>
          <p:nvSpPr>
            <p:cNvPr id="20" name="TextBox 20"/>
            <p:cNvSpPr txBox="1"/>
            <p:nvPr/>
          </p:nvSpPr>
          <p:spPr>
            <a:xfrm>
              <a:off x="0" y="-9525"/>
              <a:ext cx="3657600" cy="8934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  <a:spcBef>
                  <a:spcPct val="0"/>
                </a:spcBef>
              </a:pPr>
              <a:r>
                <a:rPr lang="en-US" sz="1800" b="1" u="none" strike="noStrike">
                  <a:solidFill>
                    <a:srgbClr val="000000"/>
                  </a:solidFill>
                  <a:latin typeface="Garet Bold"/>
                  <a:ea typeface="Garet Bold"/>
                  <a:cs typeface="Garet Bold"/>
                  <a:sym typeface="Garet Bold"/>
                </a:rPr>
                <a:t>SET A MINIMUM MOVEMENT “FLOOR”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698879" y="7195092"/>
            <a:ext cx="2743200" cy="662940"/>
            <a:chOff x="0" y="0"/>
            <a:chExt cx="3657600" cy="88392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657600" cy="883920"/>
            </a:xfrm>
            <a:custGeom>
              <a:avLst/>
              <a:gdLst/>
              <a:ahLst/>
              <a:cxnLst/>
              <a:rect l="l" t="t" r="r" b="b"/>
              <a:pathLst>
                <a:path w="3657600" h="883920">
                  <a:moveTo>
                    <a:pt x="0" y="0"/>
                  </a:moveTo>
                  <a:lnTo>
                    <a:pt x="3657600" y="0"/>
                  </a:lnTo>
                  <a:lnTo>
                    <a:pt x="3657600" y="883920"/>
                  </a:lnTo>
                  <a:lnTo>
                    <a:pt x="0" y="8839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4529" r="-4529" b="-75862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9525"/>
              <a:ext cx="3657600" cy="8934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  <a:spcBef>
                  <a:spcPct val="0"/>
                </a:spcBef>
              </a:pPr>
              <a:r>
                <a:rPr lang="en-US" sz="1800" b="1" u="none" strike="noStrike">
                  <a:solidFill>
                    <a:srgbClr val="000000"/>
                  </a:solidFill>
                  <a:latin typeface="Garet Bold"/>
                  <a:ea typeface="Garet Bold"/>
                  <a:cs typeface="Garet Bold"/>
                  <a:sym typeface="Garet Bold"/>
                </a:rPr>
                <a:t>REMOVE YOUR BIGGEST BARRIER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156454" y="2764235"/>
            <a:ext cx="3790950" cy="5523357"/>
            <a:chOff x="0" y="0"/>
            <a:chExt cx="5054600" cy="736447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054600" cy="7364476"/>
            </a:xfrm>
            <a:custGeom>
              <a:avLst/>
              <a:gdLst/>
              <a:ahLst/>
              <a:cxnLst/>
              <a:rect l="l" t="t" r="r" b="b"/>
              <a:pathLst>
                <a:path w="5054600" h="7364476">
                  <a:moveTo>
                    <a:pt x="0" y="128357"/>
                  </a:moveTo>
                  <a:cubicBezTo>
                    <a:pt x="0" y="57417"/>
                    <a:pt x="65786" y="0"/>
                    <a:pt x="147066" y="0"/>
                  </a:cubicBezTo>
                  <a:lnTo>
                    <a:pt x="4907534" y="0"/>
                  </a:lnTo>
                  <a:cubicBezTo>
                    <a:pt x="4988814" y="0"/>
                    <a:pt x="5054600" y="57417"/>
                    <a:pt x="5054600" y="128357"/>
                  </a:cubicBezTo>
                  <a:lnTo>
                    <a:pt x="5054600" y="7236119"/>
                  </a:lnTo>
                  <a:cubicBezTo>
                    <a:pt x="5054600" y="7306949"/>
                    <a:pt x="4988814" y="7364476"/>
                    <a:pt x="4907534" y="7364476"/>
                  </a:cubicBezTo>
                  <a:lnTo>
                    <a:pt x="147066" y="7364476"/>
                  </a:lnTo>
                  <a:cubicBezTo>
                    <a:pt x="65786" y="7364476"/>
                    <a:pt x="0" y="7307059"/>
                    <a:pt x="0" y="7236119"/>
                  </a:cubicBezTo>
                  <a:close/>
                </a:path>
              </a:pathLst>
            </a:custGeom>
            <a:solidFill>
              <a:srgbClr val="FFFFFC"/>
            </a:solidFill>
            <a:ln w="19050" cap="sq">
              <a:solidFill>
                <a:srgbClr val="E4E7ED"/>
              </a:solidFill>
              <a:prstDash val="solid"/>
              <a:miter/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5165979" y="2773760"/>
            <a:ext cx="3771900" cy="1234440"/>
            <a:chOff x="0" y="0"/>
            <a:chExt cx="5029200" cy="164592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5029200" cy="1645920"/>
            </a:xfrm>
            <a:custGeom>
              <a:avLst/>
              <a:gdLst/>
              <a:ahLst/>
              <a:cxnLst/>
              <a:rect l="l" t="t" r="r" b="b"/>
              <a:pathLst>
                <a:path w="5029200" h="1645920">
                  <a:moveTo>
                    <a:pt x="0" y="0"/>
                  </a:moveTo>
                  <a:lnTo>
                    <a:pt x="5029200" y="0"/>
                  </a:lnTo>
                  <a:lnTo>
                    <a:pt x="5029200" y="1645920"/>
                  </a:lnTo>
                  <a:lnTo>
                    <a:pt x="0" y="164592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6246114" y="3102944"/>
            <a:ext cx="2400300" cy="576072"/>
            <a:chOff x="0" y="0"/>
            <a:chExt cx="3200400" cy="76809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200400" cy="768096"/>
            </a:xfrm>
            <a:custGeom>
              <a:avLst/>
              <a:gdLst/>
              <a:ahLst/>
              <a:cxnLst/>
              <a:rect l="l" t="t" r="r" b="b"/>
              <a:pathLst>
                <a:path w="3200400" h="768096">
                  <a:moveTo>
                    <a:pt x="0" y="0"/>
                  </a:moveTo>
                  <a:lnTo>
                    <a:pt x="3200400" y="0"/>
                  </a:lnTo>
                  <a:lnTo>
                    <a:pt x="320040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1187" b="-31187"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0" y="9525"/>
              <a:ext cx="3200400" cy="758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79"/>
                </a:lnSpc>
              </a:pPr>
              <a:r>
                <a:rPr lang="en-US" sz="2400" b="1">
                  <a:solidFill>
                    <a:srgbClr val="FFFFFC"/>
                  </a:solidFill>
                  <a:latin typeface="Garet Bold"/>
                  <a:ea typeface="Garet Bold"/>
                  <a:cs typeface="Garet Bold"/>
                  <a:sym typeface="Garet Bold"/>
                </a:rPr>
                <a:t>NUTRITION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882259" y="4478142"/>
            <a:ext cx="2743200" cy="662940"/>
            <a:chOff x="0" y="0"/>
            <a:chExt cx="3657600" cy="88392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3657600" cy="883920"/>
            </a:xfrm>
            <a:custGeom>
              <a:avLst/>
              <a:gdLst/>
              <a:ahLst/>
              <a:cxnLst/>
              <a:rect l="l" t="t" r="r" b="b"/>
              <a:pathLst>
                <a:path w="3657600" h="883920">
                  <a:moveTo>
                    <a:pt x="0" y="0"/>
                  </a:moveTo>
                  <a:lnTo>
                    <a:pt x="3657600" y="0"/>
                  </a:lnTo>
                  <a:lnTo>
                    <a:pt x="3657600" y="883920"/>
                  </a:lnTo>
                  <a:lnTo>
                    <a:pt x="0" y="8839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4529" r="-4529" b="-75862"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0" y="-9525"/>
              <a:ext cx="3657600" cy="8934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  <a:spcBef>
                  <a:spcPct val="0"/>
                </a:spcBef>
              </a:pPr>
              <a:r>
                <a:rPr lang="en-US" sz="1800" b="1" u="none" strike="noStrike">
                  <a:solidFill>
                    <a:srgbClr val="000000"/>
                  </a:solidFill>
                  <a:latin typeface="Garet Bold"/>
                  <a:ea typeface="Garet Bold"/>
                  <a:cs typeface="Garet Bold"/>
                  <a:sym typeface="Garet Bold"/>
                </a:rPr>
                <a:t>INCREASE PROTEIN INTAKE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5882259" y="5769187"/>
            <a:ext cx="2743200" cy="662940"/>
            <a:chOff x="0" y="0"/>
            <a:chExt cx="3657600" cy="88392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3657600" cy="883920"/>
            </a:xfrm>
            <a:custGeom>
              <a:avLst/>
              <a:gdLst/>
              <a:ahLst/>
              <a:cxnLst/>
              <a:rect l="l" t="t" r="r" b="b"/>
              <a:pathLst>
                <a:path w="3657600" h="883920">
                  <a:moveTo>
                    <a:pt x="0" y="0"/>
                  </a:moveTo>
                  <a:lnTo>
                    <a:pt x="3657600" y="0"/>
                  </a:lnTo>
                  <a:lnTo>
                    <a:pt x="3657600" y="883920"/>
                  </a:lnTo>
                  <a:lnTo>
                    <a:pt x="0" y="8839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4529" r="-4529" b="-75862"/>
              </a:stretch>
            </a:blipFill>
          </p:spPr>
        </p:sp>
        <p:sp>
          <p:nvSpPr>
            <p:cNvPr id="36" name="TextBox 36"/>
            <p:cNvSpPr txBox="1"/>
            <p:nvPr/>
          </p:nvSpPr>
          <p:spPr>
            <a:xfrm>
              <a:off x="0" y="-9525"/>
              <a:ext cx="3657600" cy="8934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  <a:spcBef>
                  <a:spcPct val="0"/>
                </a:spcBef>
              </a:pPr>
              <a:r>
                <a:rPr lang="en-US" sz="1800" b="1" u="none" strike="noStrike" dirty="0">
                  <a:solidFill>
                    <a:srgbClr val="000000"/>
                  </a:solidFill>
                  <a:latin typeface="Garet Bold"/>
                  <a:ea typeface="Garet Bold"/>
                  <a:cs typeface="Garet Bold"/>
                  <a:sym typeface="Garet Bold"/>
                </a:rPr>
                <a:t>IMPROVE YOUR HOME &amp; WORK SETUP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5882259" y="7247255"/>
            <a:ext cx="2743200" cy="662940"/>
            <a:chOff x="0" y="0"/>
            <a:chExt cx="3657600" cy="88392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3657600" cy="883920"/>
            </a:xfrm>
            <a:custGeom>
              <a:avLst/>
              <a:gdLst/>
              <a:ahLst/>
              <a:cxnLst/>
              <a:rect l="l" t="t" r="r" b="b"/>
              <a:pathLst>
                <a:path w="3657600" h="883920">
                  <a:moveTo>
                    <a:pt x="0" y="0"/>
                  </a:moveTo>
                  <a:lnTo>
                    <a:pt x="3657600" y="0"/>
                  </a:lnTo>
                  <a:lnTo>
                    <a:pt x="3657600" y="883920"/>
                  </a:lnTo>
                  <a:lnTo>
                    <a:pt x="0" y="8839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4529" r="-4529" b="-75862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-9525"/>
              <a:ext cx="3657600" cy="8934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  <a:spcBef>
                  <a:spcPct val="0"/>
                </a:spcBef>
              </a:pPr>
              <a:r>
                <a:rPr lang="en-US" sz="1800" b="1" u="none" strike="noStrike" dirty="0">
                  <a:solidFill>
                    <a:srgbClr val="000000"/>
                  </a:solidFill>
                  <a:latin typeface="Garet Bold"/>
                  <a:ea typeface="Garet Bold"/>
                  <a:cs typeface="Garet Bold"/>
                  <a:sym typeface="Garet Bold"/>
                </a:rPr>
                <a:t>AUTOMATE YOUR NUTRITION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312402" y="2764235"/>
            <a:ext cx="3790950" cy="5523357"/>
            <a:chOff x="0" y="0"/>
            <a:chExt cx="5054600" cy="7364476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5054600" cy="7364476"/>
            </a:xfrm>
            <a:custGeom>
              <a:avLst/>
              <a:gdLst/>
              <a:ahLst/>
              <a:cxnLst/>
              <a:rect l="l" t="t" r="r" b="b"/>
              <a:pathLst>
                <a:path w="5054600" h="7364476">
                  <a:moveTo>
                    <a:pt x="0" y="128357"/>
                  </a:moveTo>
                  <a:cubicBezTo>
                    <a:pt x="0" y="57417"/>
                    <a:pt x="65786" y="0"/>
                    <a:pt x="147066" y="0"/>
                  </a:cubicBezTo>
                  <a:lnTo>
                    <a:pt x="4907534" y="0"/>
                  </a:lnTo>
                  <a:cubicBezTo>
                    <a:pt x="4988814" y="0"/>
                    <a:pt x="5054600" y="57417"/>
                    <a:pt x="5054600" y="128357"/>
                  </a:cubicBezTo>
                  <a:lnTo>
                    <a:pt x="5054600" y="7236119"/>
                  </a:lnTo>
                  <a:cubicBezTo>
                    <a:pt x="5054600" y="7306949"/>
                    <a:pt x="4988814" y="7364476"/>
                    <a:pt x="4907534" y="7364476"/>
                  </a:cubicBezTo>
                  <a:lnTo>
                    <a:pt x="147066" y="7364476"/>
                  </a:lnTo>
                  <a:cubicBezTo>
                    <a:pt x="65786" y="7364476"/>
                    <a:pt x="0" y="7307059"/>
                    <a:pt x="0" y="7236119"/>
                  </a:cubicBezTo>
                  <a:close/>
                </a:path>
              </a:pathLst>
            </a:custGeom>
            <a:solidFill>
              <a:srgbClr val="FFFFFC"/>
            </a:solidFill>
            <a:ln w="19050" cap="sq">
              <a:solidFill>
                <a:srgbClr val="E4E7ED"/>
              </a:solidFill>
              <a:prstDash val="solid"/>
              <a:miter/>
            </a:ln>
          </p:spPr>
        </p:sp>
      </p:grpSp>
      <p:grpSp>
        <p:nvGrpSpPr>
          <p:cNvPr id="42" name="Group 42"/>
          <p:cNvGrpSpPr/>
          <p:nvPr/>
        </p:nvGrpSpPr>
        <p:grpSpPr>
          <a:xfrm>
            <a:off x="9321927" y="2773760"/>
            <a:ext cx="3771900" cy="1234440"/>
            <a:chOff x="0" y="0"/>
            <a:chExt cx="5029200" cy="164592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5029200" cy="1645920"/>
            </a:xfrm>
            <a:custGeom>
              <a:avLst/>
              <a:gdLst/>
              <a:ahLst/>
              <a:cxnLst/>
              <a:rect l="l" t="t" r="r" b="b"/>
              <a:pathLst>
                <a:path w="5029200" h="1645920">
                  <a:moveTo>
                    <a:pt x="0" y="0"/>
                  </a:moveTo>
                  <a:lnTo>
                    <a:pt x="5029200" y="0"/>
                  </a:lnTo>
                  <a:lnTo>
                    <a:pt x="5029200" y="1645920"/>
                  </a:lnTo>
                  <a:lnTo>
                    <a:pt x="0" y="164592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44" name="Group 44"/>
          <p:cNvGrpSpPr/>
          <p:nvPr/>
        </p:nvGrpSpPr>
        <p:grpSpPr>
          <a:xfrm>
            <a:off x="10555616" y="3102944"/>
            <a:ext cx="1096879" cy="576072"/>
            <a:chOff x="0" y="0"/>
            <a:chExt cx="1462505" cy="768096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462505" cy="768096"/>
            </a:xfrm>
            <a:custGeom>
              <a:avLst/>
              <a:gdLst/>
              <a:ahLst/>
              <a:cxnLst/>
              <a:rect l="l" t="t" r="r" b="b"/>
              <a:pathLst>
                <a:path w="1462505" h="768096">
                  <a:moveTo>
                    <a:pt x="0" y="0"/>
                  </a:moveTo>
                  <a:lnTo>
                    <a:pt x="1462505" y="0"/>
                  </a:lnTo>
                  <a:lnTo>
                    <a:pt x="1462505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1187" r="-118829" b="-31187"/>
              </a:stretch>
            </a:blipFill>
          </p:spPr>
        </p:sp>
        <p:sp>
          <p:nvSpPr>
            <p:cNvPr id="46" name="TextBox 46"/>
            <p:cNvSpPr txBox="1"/>
            <p:nvPr/>
          </p:nvSpPr>
          <p:spPr>
            <a:xfrm>
              <a:off x="0" y="9525"/>
              <a:ext cx="1462505" cy="758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79"/>
                </a:lnSpc>
              </a:pPr>
              <a:r>
                <a:rPr lang="en-US" sz="2400" b="1">
                  <a:solidFill>
                    <a:srgbClr val="FFFFFC"/>
                  </a:solidFill>
                  <a:latin typeface="Garet Bold"/>
                  <a:ea typeface="Garet Bold"/>
                  <a:cs typeface="Garet Bold"/>
                  <a:sym typeface="Garet Bold"/>
                </a:rPr>
                <a:t>SLEEP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0076307" y="4440254"/>
            <a:ext cx="2743200" cy="662940"/>
            <a:chOff x="0" y="0"/>
            <a:chExt cx="3657600" cy="88392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3657600" cy="883920"/>
            </a:xfrm>
            <a:custGeom>
              <a:avLst/>
              <a:gdLst/>
              <a:ahLst/>
              <a:cxnLst/>
              <a:rect l="l" t="t" r="r" b="b"/>
              <a:pathLst>
                <a:path w="3657600" h="883920">
                  <a:moveTo>
                    <a:pt x="0" y="0"/>
                  </a:moveTo>
                  <a:lnTo>
                    <a:pt x="3657600" y="0"/>
                  </a:lnTo>
                  <a:lnTo>
                    <a:pt x="3657600" y="883920"/>
                  </a:lnTo>
                  <a:lnTo>
                    <a:pt x="0" y="8839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4529" r="-4529" b="-75862"/>
              </a:stretch>
            </a:blipFill>
          </p:spPr>
        </p:sp>
        <p:sp>
          <p:nvSpPr>
            <p:cNvPr id="49" name="TextBox 49"/>
            <p:cNvSpPr txBox="1"/>
            <p:nvPr/>
          </p:nvSpPr>
          <p:spPr>
            <a:xfrm>
              <a:off x="0" y="-9525"/>
              <a:ext cx="3657600" cy="8934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  <a:spcBef>
                  <a:spcPct val="0"/>
                </a:spcBef>
              </a:pPr>
              <a:r>
                <a:rPr lang="en-US" sz="1800" b="1" u="none" strike="noStrike">
                  <a:solidFill>
                    <a:srgbClr val="000000"/>
                  </a:solidFill>
                  <a:latin typeface="Garet Bold"/>
                  <a:ea typeface="Garet Bold"/>
                  <a:cs typeface="Garet Bold"/>
                  <a:sym typeface="Garet Bold"/>
                </a:rPr>
                <a:t>FIX A CONSISTENT SLEEP WINDOW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0076307" y="5769187"/>
            <a:ext cx="2743200" cy="662940"/>
            <a:chOff x="0" y="0"/>
            <a:chExt cx="3657600" cy="88392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3657600" cy="883920"/>
            </a:xfrm>
            <a:custGeom>
              <a:avLst/>
              <a:gdLst/>
              <a:ahLst/>
              <a:cxnLst/>
              <a:rect l="l" t="t" r="r" b="b"/>
              <a:pathLst>
                <a:path w="3657600" h="883920">
                  <a:moveTo>
                    <a:pt x="0" y="0"/>
                  </a:moveTo>
                  <a:lnTo>
                    <a:pt x="3657600" y="0"/>
                  </a:lnTo>
                  <a:lnTo>
                    <a:pt x="3657600" y="883920"/>
                  </a:lnTo>
                  <a:lnTo>
                    <a:pt x="0" y="8839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4529" r="-4529" b="-75862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-9525"/>
              <a:ext cx="3657600" cy="8934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  <a:spcBef>
                  <a:spcPct val="0"/>
                </a:spcBef>
              </a:pPr>
              <a:r>
                <a:rPr lang="en-US" sz="1800" b="1" u="none" strike="noStrike">
                  <a:solidFill>
                    <a:srgbClr val="000000"/>
                  </a:solidFill>
                  <a:latin typeface="Garet Bold"/>
                  <a:ea typeface="Garet Bold"/>
                  <a:cs typeface="Garet Bold"/>
                  <a:sym typeface="Garet Bold"/>
                </a:rPr>
                <a:t>IMPROVE YOUR SLEEP ENVIRONMENT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0076307" y="7195092"/>
            <a:ext cx="2743200" cy="662940"/>
            <a:chOff x="0" y="0"/>
            <a:chExt cx="3657600" cy="88392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3657600" cy="883920"/>
            </a:xfrm>
            <a:custGeom>
              <a:avLst/>
              <a:gdLst/>
              <a:ahLst/>
              <a:cxnLst/>
              <a:rect l="l" t="t" r="r" b="b"/>
              <a:pathLst>
                <a:path w="3657600" h="883920">
                  <a:moveTo>
                    <a:pt x="0" y="0"/>
                  </a:moveTo>
                  <a:lnTo>
                    <a:pt x="3657600" y="0"/>
                  </a:lnTo>
                  <a:lnTo>
                    <a:pt x="3657600" y="883920"/>
                  </a:lnTo>
                  <a:lnTo>
                    <a:pt x="0" y="8839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4529" r="-4529" b="-75862"/>
              </a:stretch>
            </a:blipFill>
          </p:spPr>
        </p:sp>
        <p:sp>
          <p:nvSpPr>
            <p:cNvPr id="55" name="TextBox 55"/>
            <p:cNvSpPr txBox="1"/>
            <p:nvPr/>
          </p:nvSpPr>
          <p:spPr>
            <a:xfrm>
              <a:off x="0" y="-9525"/>
              <a:ext cx="3657600" cy="8934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  <a:spcBef>
                  <a:spcPct val="0"/>
                </a:spcBef>
              </a:pPr>
              <a:r>
                <a:rPr lang="en-US" sz="1800" b="1" u="none" strike="noStrike">
                  <a:solidFill>
                    <a:srgbClr val="000000"/>
                  </a:solidFill>
                  <a:latin typeface="Garet Bold"/>
                  <a:ea typeface="Garet Bold"/>
                  <a:cs typeface="Garet Bold"/>
                  <a:sym typeface="Garet Bold"/>
                </a:rPr>
                <a:t>CUT STIMULATION BEFORE BED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3468350" y="2764235"/>
            <a:ext cx="3790950" cy="5523357"/>
            <a:chOff x="0" y="0"/>
            <a:chExt cx="5054600" cy="7364476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5054600" cy="7364476"/>
            </a:xfrm>
            <a:custGeom>
              <a:avLst/>
              <a:gdLst/>
              <a:ahLst/>
              <a:cxnLst/>
              <a:rect l="l" t="t" r="r" b="b"/>
              <a:pathLst>
                <a:path w="5054600" h="7364476">
                  <a:moveTo>
                    <a:pt x="0" y="128357"/>
                  </a:moveTo>
                  <a:cubicBezTo>
                    <a:pt x="0" y="57417"/>
                    <a:pt x="65786" y="0"/>
                    <a:pt x="147066" y="0"/>
                  </a:cubicBezTo>
                  <a:lnTo>
                    <a:pt x="4907534" y="0"/>
                  </a:lnTo>
                  <a:cubicBezTo>
                    <a:pt x="4988814" y="0"/>
                    <a:pt x="5054600" y="57417"/>
                    <a:pt x="5054600" y="128357"/>
                  </a:cubicBezTo>
                  <a:lnTo>
                    <a:pt x="5054600" y="7236119"/>
                  </a:lnTo>
                  <a:cubicBezTo>
                    <a:pt x="5054600" y="7306949"/>
                    <a:pt x="4988814" y="7364476"/>
                    <a:pt x="4907534" y="7364476"/>
                  </a:cubicBezTo>
                  <a:lnTo>
                    <a:pt x="147066" y="7364476"/>
                  </a:lnTo>
                  <a:cubicBezTo>
                    <a:pt x="65786" y="7364476"/>
                    <a:pt x="0" y="7307059"/>
                    <a:pt x="0" y="7236119"/>
                  </a:cubicBezTo>
                  <a:close/>
                </a:path>
              </a:pathLst>
            </a:custGeom>
            <a:solidFill>
              <a:srgbClr val="FFFFFC"/>
            </a:solidFill>
            <a:ln w="19050" cap="sq">
              <a:solidFill>
                <a:srgbClr val="E4E7ED"/>
              </a:solidFill>
              <a:prstDash val="solid"/>
              <a:miter/>
            </a:ln>
          </p:spPr>
        </p:sp>
      </p:grpSp>
      <p:grpSp>
        <p:nvGrpSpPr>
          <p:cNvPr id="58" name="Group 58"/>
          <p:cNvGrpSpPr/>
          <p:nvPr/>
        </p:nvGrpSpPr>
        <p:grpSpPr>
          <a:xfrm>
            <a:off x="13477875" y="2773760"/>
            <a:ext cx="3771900" cy="1234440"/>
            <a:chOff x="0" y="0"/>
            <a:chExt cx="5029200" cy="1645920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5029200" cy="1645920"/>
            </a:xfrm>
            <a:custGeom>
              <a:avLst/>
              <a:gdLst/>
              <a:ahLst/>
              <a:cxnLst/>
              <a:rect l="l" t="t" r="r" b="b"/>
              <a:pathLst>
                <a:path w="5029200" h="1645920">
                  <a:moveTo>
                    <a:pt x="0" y="0"/>
                  </a:moveTo>
                  <a:lnTo>
                    <a:pt x="5029200" y="0"/>
                  </a:lnTo>
                  <a:lnTo>
                    <a:pt x="5029200" y="1645920"/>
                  </a:lnTo>
                  <a:lnTo>
                    <a:pt x="0" y="164592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60" name="Group 60"/>
          <p:cNvGrpSpPr/>
          <p:nvPr/>
        </p:nvGrpSpPr>
        <p:grpSpPr>
          <a:xfrm>
            <a:off x="14513030" y="3102944"/>
            <a:ext cx="2512020" cy="576072"/>
            <a:chOff x="0" y="0"/>
            <a:chExt cx="3349360" cy="768096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3349360" cy="768096"/>
            </a:xfrm>
            <a:custGeom>
              <a:avLst/>
              <a:gdLst/>
              <a:ahLst/>
              <a:cxnLst/>
              <a:rect l="l" t="t" r="r" b="b"/>
              <a:pathLst>
                <a:path w="3349360" h="768096">
                  <a:moveTo>
                    <a:pt x="0" y="0"/>
                  </a:moveTo>
                  <a:lnTo>
                    <a:pt x="3349360" y="0"/>
                  </a:lnTo>
                  <a:lnTo>
                    <a:pt x="334936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1187" r="4447" b="-31187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-9525"/>
              <a:ext cx="3349360" cy="77762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0"/>
                </a:lnSpc>
              </a:pPr>
              <a:r>
                <a:rPr lang="en-US" sz="2100" b="1">
                  <a:solidFill>
                    <a:srgbClr val="FFFFFC"/>
                  </a:solidFill>
                  <a:latin typeface="Garet Bold"/>
                  <a:ea typeface="Garet Bold"/>
                  <a:cs typeface="Garet Bold"/>
                  <a:sym typeface="Garet Bold"/>
                </a:rPr>
                <a:t>ACCOUNTABILITY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14281850" y="4440254"/>
            <a:ext cx="2743200" cy="662940"/>
            <a:chOff x="0" y="0"/>
            <a:chExt cx="3657600" cy="88392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3657600" cy="883920"/>
            </a:xfrm>
            <a:custGeom>
              <a:avLst/>
              <a:gdLst/>
              <a:ahLst/>
              <a:cxnLst/>
              <a:rect l="l" t="t" r="r" b="b"/>
              <a:pathLst>
                <a:path w="3657600" h="883920">
                  <a:moveTo>
                    <a:pt x="0" y="0"/>
                  </a:moveTo>
                  <a:lnTo>
                    <a:pt x="3657600" y="0"/>
                  </a:lnTo>
                  <a:lnTo>
                    <a:pt x="3657600" y="883920"/>
                  </a:lnTo>
                  <a:lnTo>
                    <a:pt x="0" y="8839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4529" r="-4529" b="-75862"/>
              </a:stretch>
            </a:blipFill>
          </p:spPr>
        </p:sp>
        <p:sp>
          <p:nvSpPr>
            <p:cNvPr id="65" name="TextBox 65"/>
            <p:cNvSpPr txBox="1"/>
            <p:nvPr/>
          </p:nvSpPr>
          <p:spPr>
            <a:xfrm>
              <a:off x="0" y="-9525"/>
              <a:ext cx="3657600" cy="8934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  <a:spcBef>
                  <a:spcPct val="0"/>
                </a:spcBef>
              </a:pPr>
              <a:r>
                <a:rPr lang="en-US" sz="1800" b="1" u="none" strike="noStrike" dirty="0">
                  <a:solidFill>
                    <a:srgbClr val="000000"/>
                  </a:solidFill>
                  <a:latin typeface="Garet Bold"/>
                  <a:ea typeface="Garet Bold"/>
                  <a:cs typeface="Garet Bold"/>
                  <a:sym typeface="Garet Bold"/>
                </a:rPr>
                <a:t>SCHEDULE HABITS LIKE </a:t>
              </a:r>
              <a:r>
                <a:rPr lang="en-US" b="1" dirty="0">
                  <a:solidFill>
                    <a:srgbClr val="000000"/>
                  </a:solidFill>
                  <a:latin typeface="Garet Bold"/>
                  <a:ea typeface="Garet Bold"/>
                  <a:cs typeface="Garet Bold"/>
                  <a:sym typeface="Garet Bold"/>
                </a:rPr>
                <a:t>CASES</a:t>
              </a:r>
              <a:endParaRPr lang="en-US" sz="1800" b="1" u="none" strike="noStrike" dirty="0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endParaRPr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14281850" y="5807075"/>
            <a:ext cx="2382253" cy="662940"/>
            <a:chOff x="0" y="0"/>
            <a:chExt cx="3176337" cy="883920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3176337" cy="883920"/>
            </a:xfrm>
            <a:custGeom>
              <a:avLst/>
              <a:gdLst/>
              <a:ahLst/>
              <a:cxnLst/>
              <a:rect l="l" t="t" r="r" b="b"/>
              <a:pathLst>
                <a:path w="3176337" h="883920">
                  <a:moveTo>
                    <a:pt x="0" y="0"/>
                  </a:moveTo>
                  <a:lnTo>
                    <a:pt x="3176337" y="0"/>
                  </a:lnTo>
                  <a:lnTo>
                    <a:pt x="3176337" y="883920"/>
                  </a:lnTo>
                  <a:lnTo>
                    <a:pt x="0" y="8839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5215" r="-20366" b="-75862"/>
              </a:stretch>
            </a:blipFill>
          </p:spPr>
        </p:sp>
        <p:sp>
          <p:nvSpPr>
            <p:cNvPr id="68" name="TextBox 68"/>
            <p:cNvSpPr txBox="1"/>
            <p:nvPr/>
          </p:nvSpPr>
          <p:spPr>
            <a:xfrm>
              <a:off x="0" y="-9525"/>
              <a:ext cx="3176337" cy="8934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  <a:spcBef>
                  <a:spcPct val="0"/>
                </a:spcBef>
              </a:pPr>
              <a:r>
                <a:rPr lang="en-US" sz="1800" b="1" u="none" strike="noStrike">
                  <a:solidFill>
                    <a:srgbClr val="000000"/>
                  </a:solidFill>
                  <a:latin typeface="Garet Bold"/>
                  <a:ea typeface="Garet Bold"/>
                  <a:cs typeface="Garet Bold"/>
                  <a:sym typeface="Garet Bold"/>
                </a:rPr>
                <a:t>TRACK YOUR PROGRESS</a:t>
              </a:r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14281850" y="7247255"/>
            <a:ext cx="2431848" cy="662940"/>
            <a:chOff x="0" y="0"/>
            <a:chExt cx="3242464" cy="883920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3242464" cy="883920"/>
            </a:xfrm>
            <a:custGeom>
              <a:avLst/>
              <a:gdLst/>
              <a:ahLst/>
              <a:cxnLst/>
              <a:rect l="l" t="t" r="r" b="b"/>
              <a:pathLst>
                <a:path w="3242464" h="883920">
                  <a:moveTo>
                    <a:pt x="0" y="0"/>
                  </a:moveTo>
                  <a:lnTo>
                    <a:pt x="3242464" y="0"/>
                  </a:lnTo>
                  <a:lnTo>
                    <a:pt x="3242464" y="883920"/>
                  </a:lnTo>
                  <a:lnTo>
                    <a:pt x="0" y="8839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5108" r="-17911" b="-75862"/>
              </a:stretch>
            </a:blipFill>
          </p:spPr>
        </p:sp>
        <p:sp>
          <p:nvSpPr>
            <p:cNvPr id="71" name="TextBox 71"/>
            <p:cNvSpPr txBox="1"/>
            <p:nvPr/>
          </p:nvSpPr>
          <p:spPr>
            <a:xfrm>
              <a:off x="0" y="-9525"/>
              <a:ext cx="3242464" cy="8934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250"/>
                </a:lnSpc>
                <a:spcBef>
                  <a:spcPct val="0"/>
                </a:spcBef>
              </a:pPr>
              <a:r>
                <a:rPr lang="en-US" sz="1800" b="1" u="none" strike="noStrike">
                  <a:solidFill>
                    <a:srgbClr val="000000"/>
                  </a:solidFill>
                  <a:latin typeface="Garet Bold"/>
                  <a:ea typeface="Garet Bold"/>
                  <a:cs typeface="Garet Bold"/>
                  <a:sym typeface="Garet Bold"/>
                </a:rPr>
                <a:t>USE A SUPPORT SYSTEM</a:t>
              </a:r>
            </a:p>
          </p:txBody>
        </p:sp>
      </p:grpSp>
      <p:sp>
        <p:nvSpPr>
          <p:cNvPr id="72" name="Freeform 72"/>
          <p:cNvSpPr/>
          <p:nvPr/>
        </p:nvSpPr>
        <p:spPr>
          <a:xfrm>
            <a:off x="1367801" y="3154494"/>
            <a:ext cx="464036" cy="472972"/>
          </a:xfrm>
          <a:custGeom>
            <a:avLst/>
            <a:gdLst/>
            <a:ahLst/>
            <a:cxnLst/>
            <a:rect l="l" t="t" r="r" b="b"/>
            <a:pathLst>
              <a:path w="464036" h="472972">
                <a:moveTo>
                  <a:pt x="0" y="0"/>
                </a:moveTo>
                <a:lnTo>
                  <a:pt x="464036" y="0"/>
                </a:lnTo>
                <a:lnTo>
                  <a:pt x="464036" y="472972"/>
                </a:lnTo>
                <a:lnTo>
                  <a:pt x="0" y="4729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3" name="Freeform 73"/>
          <p:cNvSpPr/>
          <p:nvPr/>
        </p:nvSpPr>
        <p:spPr>
          <a:xfrm>
            <a:off x="5677303" y="3154494"/>
            <a:ext cx="464036" cy="472972"/>
          </a:xfrm>
          <a:custGeom>
            <a:avLst/>
            <a:gdLst/>
            <a:ahLst/>
            <a:cxnLst/>
            <a:rect l="l" t="t" r="r" b="b"/>
            <a:pathLst>
              <a:path w="464036" h="472972">
                <a:moveTo>
                  <a:pt x="0" y="0"/>
                </a:moveTo>
                <a:lnTo>
                  <a:pt x="464036" y="0"/>
                </a:lnTo>
                <a:lnTo>
                  <a:pt x="464036" y="472972"/>
                </a:lnTo>
                <a:lnTo>
                  <a:pt x="0" y="4729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4" name="Freeform 74"/>
          <p:cNvSpPr/>
          <p:nvPr/>
        </p:nvSpPr>
        <p:spPr>
          <a:xfrm>
            <a:off x="9986805" y="3154494"/>
            <a:ext cx="464036" cy="472972"/>
          </a:xfrm>
          <a:custGeom>
            <a:avLst/>
            <a:gdLst/>
            <a:ahLst/>
            <a:cxnLst/>
            <a:rect l="l" t="t" r="r" b="b"/>
            <a:pathLst>
              <a:path w="464036" h="472972">
                <a:moveTo>
                  <a:pt x="0" y="0"/>
                </a:moveTo>
                <a:lnTo>
                  <a:pt x="464036" y="0"/>
                </a:lnTo>
                <a:lnTo>
                  <a:pt x="464036" y="472972"/>
                </a:lnTo>
                <a:lnTo>
                  <a:pt x="0" y="4729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5" name="Freeform 75"/>
          <p:cNvSpPr/>
          <p:nvPr/>
        </p:nvSpPr>
        <p:spPr>
          <a:xfrm>
            <a:off x="13944219" y="3154494"/>
            <a:ext cx="464036" cy="472972"/>
          </a:xfrm>
          <a:custGeom>
            <a:avLst/>
            <a:gdLst/>
            <a:ahLst/>
            <a:cxnLst/>
            <a:rect l="l" t="t" r="r" b="b"/>
            <a:pathLst>
              <a:path w="464036" h="472972">
                <a:moveTo>
                  <a:pt x="0" y="0"/>
                </a:moveTo>
                <a:lnTo>
                  <a:pt x="464036" y="0"/>
                </a:lnTo>
                <a:lnTo>
                  <a:pt x="464036" y="472972"/>
                </a:lnTo>
                <a:lnTo>
                  <a:pt x="0" y="4729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6" name="Freeform 76"/>
          <p:cNvSpPr/>
          <p:nvPr/>
        </p:nvSpPr>
        <p:spPr>
          <a:xfrm>
            <a:off x="1233417" y="4448260"/>
            <a:ext cx="366402" cy="473540"/>
          </a:xfrm>
          <a:custGeom>
            <a:avLst/>
            <a:gdLst/>
            <a:ahLst/>
            <a:cxnLst/>
            <a:rect l="l" t="t" r="r" b="b"/>
            <a:pathLst>
              <a:path w="366402" h="473540">
                <a:moveTo>
                  <a:pt x="0" y="0"/>
                </a:moveTo>
                <a:lnTo>
                  <a:pt x="366402" y="0"/>
                </a:lnTo>
                <a:lnTo>
                  <a:pt x="366402" y="473540"/>
                </a:lnTo>
                <a:lnTo>
                  <a:pt x="0" y="4735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7" name="Freeform 77"/>
          <p:cNvSpPr/>
          <p:nvPr/>
        </p:nvSpPr>
        <p:spPr>
          <a:xfrm>
            <a:off x="1184600" y="5769187"/>
            <a:ext cx="366402" cy="473540"/>
          </a:xfrm>
          <a:custGeom>
            <a:avLst/>
            <a:gdLst/>
            <a:ahLst/>
            <a:cxnLst/>
            <a:rect l="l" t="t" r="r" b="b"/>
            <a:pathLst>
              <a:path w="366402" h="473540">
                <a:moveTo>
                  <a:pt x="0" y="0"/>
                </a:moveTo>
                <a:lnTo>
                  <a:pt x="366402" y="0"/>
                </a:lnTo>
                <a:lnTo>
                  <a:pt x="366402" y="473540"/>
                </a:lnTo>
                <a:lnTo>
                  <a:pt x="0" y="4735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8" name="Freeform 78"/>
          <p:cNvSpPr/>
          <p:nvPr/>
        </p:nvSpPr>
        <p:spPr>
          <a:xfrm>
            <a:off x="1184600" y="7209367"/>
            <a:ext cx="366402" cy="473540"/>
          </a:xfrm>
          <a:custGeom>
            <a:avLst/>
            <a:gdLst/>
            <a:ahLst/>
            <a:cxnLst/>
            <a:rect l="l" t="t" r="r" b="b"/>
            <a:pathLst>
              <a:path w="366402" h="473540">
                <a:moveTo>
                  <a:pt x="0" y="0"/>
                </a:moveTo>
                <a:lnTo>
                  <a:pt x="366402" y="0"/>
                </a:lnTo>
                <a:lnTo>
                  <a:pt x="366402" y="473540"/>
                </a:lnTo>
                <a:lnTo>
                  <a:pt x="0" y="4735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9" name="Freeform 79"/>
          <p:cNvSpPr/>
          <p:nvPr/>
        </p:nvSpPr>
        <p:spPr>
          <a:xfrm>
            <a:off x="5420607" y="4440254"/>
            <a:ext cx="366402" cy="473540"/>
          </a:xfrm>
          <a:custGeom>
            <a:avLst/>
            <a:gdLst/>
            <a:ahLst/>
            <a:cxnLst/>
            <a:rect l="l" t="t" r="r" b="b"/>
            <a:pathLst>
              <a:path w="366402" h="473540">
                <a:moveTo>
                  <a:pt x="0" y="0"/>
                </a:moveTo>
                <a:lnTo>
                  <a:pt x="366402" y="0"/>
                </a:lnTo>
                <a:lnTo>
                  <a:pt x="366402" y="473540"/>
                </a:lnTo>
                <a:lnTo>
                  <a:pt x="0" y="4735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0" name="Freeform 80"/>
          <p:cNvSpPr/>
          <p:nvPr/>
        </p:nvSpPr>
        <p:spPr>
          <a:xfrm>
            <a:off x="5371790" y="5761181"/>
            <a:ext cx="366402" cy="473540"/>
          </a:xfrm>
          <a:custGeom>
            <a:avLst/>
            <a:gdLst/>
            <a:ahLst/>
            <a:cxnLst/>
            <a:rect l="l" t="t" r="r" b="b"/>
            <a:pathLst>
              <a:path w="366402" h="473540">
                <a:moveTo>
                  <a:pt x="0" y="0"/>
                </a:moveTo>
                <a:lnTo>
                  <a:pt x="366402" y="0"/>
                </a:lnTo>
                <a:lnTo>
                  <a:pt x="366402" y="473540"/>
                </a:lnTo>
                <a:lnTo>
                  <a:pt x="0" y="4735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1" name="Freeform 81"/>
          <p:cNvSpPr/>
          <p:nvPr/>
        </p:nvSpPr>
        <p:spPr>
          <a:xfrm>
            <a:off x="5371790" y="7201361"/>
            <a:ext cx="366402" cy="473540"/>
          </a:xfrm>
          <a:custGeom>
            <a:avLst/>
            <a:gdLst/>
            <a:ahLst/>
            <a:cxnLst/>
            <a:rect l="l" t="t" r="r" b="b"/>
            <a:pathLst>
              <a:path w="366402" h="473540">
                <a:moveTo>
                  <a:pt x="0" y="0"/>
                </a:moveTo>
                <a:lnTo>
                  <a:pt x="366402" y="0"/>
                </a:lnTo>
                <a:lnTo>
                  <a:pt x="366402" y="473540"/>
                </a:lnTo>
                <a:lnTo>
                  <a:pt x="0" y="4735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2" name="Freeform 82"/>
          <p:cNvSpPr/>
          <p:nvPr/>
        </p:nvSpPr>
        <p:spPr>
          <a:xfrm>
            <a:off x="9620403" y="4448260"/>
            <a:ext cx="366402" cy="473540"/>
          </a:xfrm>
          <a:custGeom>
            <a:avLst/>
            <a:gdLst/>
            <a:ahLst/>
            <a:cxnLst/>
            <a:rect l="l" t="t" r="r" b="b"/>
            <a:pathLst>
              <a:path w="366402" h="473540">
                <a:moveTo>
                  <a:pt x="0" y="0"/>
                </a:moveTo>
                <a:lnTo>
                  <a:pt x="366402" y="0"/>
                </a:lnTo>
                <a:lnTo>
                  <a:pt x="366402" y="473540"/>
                </a:lnTo>
                <a:lnTo>
                  <a:pt x="0" y="4735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3" name="Freeform 83"/>
          <p:cNvSpPr/>
          <p:nvPr/>
        </p:nvSpPr>
        <p:spPr>
          <a:xfrm>
            <a:off x="9571586" y="5769187"/>
            <a:ext cx="366402" cy="473540"/>
          </a:xfrm>
          <a:custGeom>
            <a:avLst/>
            <a:gdLst/>
            <a:ahLst/>
            <a:cxnLst/>
            <a:rect l="l" t="t" r="r" b="b"/>
            <a:pathLst>
              <a:path w="366402" h="473540">
                <a:moveTo>
                  <a:pt x="0" y="0"/>
                </a:moveTo>
                <a:lnTo>
                  <a:pt x="366401" y="0"/>
                </a:lnTo>
                <a:lnTo>
                  <a:pt x="366401" y="473540"/>
                </a:lnTo>
                <a:lnTo>
                  <a:pt x="0" y="4735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4" name="Freeform 84"/>
          <p:cNvSpPr/>
          <p:nvPr/>
        </p:nvSpPr>
        <p:spPr>
          <a:xfrm>
            <a:off x="9571586" y="7209367"/>
            <a:ext cx="366402" cy="473540"/>
          </a:xfrm>
          <a:custGeom>
            <a:avLst/>
            <a:gdLst/>
            <a:ahLst/>
            <a:cxnLst/>
            <a:rect l="l" t="t" r="r" b="b"/>
            <a:pathLst>
              <a:path w="366402" h="473540">
                <a:moveTo>
                  <a:pt x="0" y="0"/>
                </a:moveTo>
                <a:lnTo>
                  <a:pt x="366401" y="0"/>
                </a:lnTo>
                <a:lnTo>
                  <a:pt x="366401" y="473540"/>
                </a:lnTo>
                <a:lnTo>
                  <a:pt x="0" y="4735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5" name="Freeform 85"/>
          <p:cNvSpPr/>
          <p:nvPr/>
        </p:nvSpPr>
        <p:spPr>
          <a:xfrm>
            <a:off x="13820199" y="4456265"/>
            <a:ext cx="366402" cy="473540"/>
          </a:xfrm>
          <a:custGeom>
            <a:avLst/>
            <a:gdLst/>
            <a:ahLst/>
            <a:cxnLst/>
            <a:rect l="l" t="t" r="r" b="b"/>
            <a:pathLst>
              <a:path w="366402" h="473540">
                <a:moveTo>
                  <a:pt x="0" y="0"/>
                </a:moveTo>
                <a:lnTo>
                  <a:pt x="366401" y="0"/>
                </a:lnTo>
                <a:lnTo>
                  <a:pt x="366401" y="473540"/>
                </a:lnTo>
                <a:lnTo>
                  <a:pt x="0" y="4735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6" name="Freeform 86"/>
          <p:cNvSpPr/>
          <p:nvPr/>
        </p:nvSpPr>
        <p:spPr>
          <a:xfrm>
            <a:off x="13771381" y="5777192"/>
            <a:ext cx="366402" cy="473540"/>
          </a:xfrm>
          <a:custGeom>
            <a:avLst/>
            <a:gdLst/>
            <a:ahLst/>
            <a:cxnLst/>
            <a:rect l="l" t="t" r="r" b="b"/>
            <a:pathLst>
              <a:path w="366402" h="473540">
                <a:moveTo>
                  <a:pt x="0" y="0"/>
                </a:moveTo>
                <a:lnTo>
                  <a:pt x="366402" y="0"/>
                </a:lnTo>
                <a:lnTo>
                  <a:pt x="366402" y="473540"/>
                </a:lnTo>
                <a:lnTo>
                  <a:pt x="0" y="4735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7" name="Freeform 87"/>
          <p:cNvSpPr/>
          <p:nvPr/>
        </p:nvSpPr>
        <p:spPr>
          <a:xfrm>
            <a:off x="13771381" y="7217372"/>
            <a:ext cx="366402" cy="473540"/>
          </a:xfrm>
          <a:custGeom>
            <a:avLst/>
            <a:gdLst/>
            <a:ahLst/>
            <a:cxnLst/>
            <a:rect l="l" t="t" r="r" b="b"/>
            <a:pathLst>
              <a:path w="366402" h="473540">
                <a:moveTo>
                  <a:pt x="0" y="0"/>
                </a:moveTo>
                <a:lnTo>
                  <a:pt x="366402" y="0"/>
                </a:lnTo>
                <a:lnTo>
                  <a:pt x="366402" y="473540"/>
                </a:lnTo>
                <a:lnTo>
                  <a:pt x="0" y="4735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88" name="Group 88"/>
          <p:cNvGrpSpPr/>
          <p:nvPr/>
        </p:nvGrpSpPr>
        <p:grpSpPr>
          <a:xfrm>
            <a:off x="-1215589" y="9877931"/>
            <a:ext cx="23667775" cy="2273958"/>
            <a:chOff x="0" y="0"/>
            <a:chExt cx="6233488" cy="598903"/>
          </a:xfrm>
        </p:grpSpPr>
        <p:sp>
          <p:nvSpPr>
            <p:cNvPr id="89" name="Freeform 89"/>
            <p:cNvSpPr/>
            <p:nvPr/>
          </p:nvSpPr>
          <p:spPr>
            <a:xfrm>
              <a:off x="0" y="0"/>
              <a:ext cx="6233488" cy="598902"/>
            </a:xfrm>
            <a:custGeom>
              <a:avLst/>
              <a:gdLst/>
              <a:ahLst/>
              <a:cxnLst/>
              <a:rect l="l" t="t" r="r" b="b"/>
              <a:pathLst>
                <a:path w="6233488" h="598902">
                  <a:moveTo>
                    <a:pt x="0" y="0"/>
                  </a:moveTo>
                  <a:lnTo>
                    <a:pt x="6233488" y="0"/>
                  </a:lnTo>
                  <a:lnTo>
                    <a:pt x="6233488" y="598902"/>
                  </a:lnTo>
                  <a:lnTo>
                    <a:pt x="0" y="598902"/>
                  </a:lnTo>
                  <a:close/>
                </a:path>
              </a:pathLst>
            </a:custGeom>
            <a:solidFill>
              <a:srgbClr val="DB162F"/>
            </a:solidFill>
          </p:spPr>
        </p:sp>
        <p:sp>
          <p:nvSpPr>
            <p:cNvPr id="90" name="TextBox 90"/>
            <p:cNvSpPr txBox="1"/>
            <p:nvPr/>
          </p:nvSpPr>
          <p:spPr>
            <a:xfrm>
              <a:off x="0" y="-47625"/>
              <a:ext cx="6233488" cy="6465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91" name="Freeform 91"/>
          <p:cNvSpPr/>
          <p:nvPr/>
        </p:nvSpPr>
        <p:spPr>
          <a:xfrm>
            <a:off x="77763" y="-21308"/>
            <a:ext cx="2580076" cy="2580076"/>
          </a:xfrm>
          <a:custGeom>
            <a:avLst/>
            <a:gdLst/>
            <a:ahLst/>
            <a:cxnLst/>
            <a:rect l="l" t="t" r="r" b="b"/>
            <a:pathLst>
              <a:path w="2580076" h="2580076">
                <a:moveTo>
                  <a:pt x="0" y="0"/>
                </a:moveTo>
                <a:lnTo>
                  <a:pt x="2580076" y="0"/>
                </a:lnTo>
                <a:lnTo>
                  <a:pt x="2580076" y="2580076"/>
                </a:lnTo>
                <a:lnTo>
                  <a:pt x="0" y="25800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878679" y="1032510"/>
            <a:ext cx="2530642" cy="480060"/>
            <a:chOff x="0" y="0"/>
            <a:chExt cx="3374189" cy="6400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374189" cy="640080"/>
            </a:xfrm>
            <a:custGeom>
              <a:avLst/>
              <a:gdLst/>
              <a:ahLst/>
              <a:cxnLst/>
              <a:rect l="l" t="t" r="r" b="b"/>
              <a:pathLst>
                <a:path w="3374189" h="640080">
                  <a:moveTo>
                    <a:pt x="0" y="0"/>
                  </a:moveTo>
                  <a:lnTo>
                    <a:pt x="3374189" y="0"/>
                  </a:lnTo>
                  <a:lnTo>
                    <a:pt x="3374189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95372" r="-333597" b="-395372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3374189" cy="6400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60"/>
                </a:lnSpc>
                <a:spcBef>
                  <a:spcPct val="0"/>
                </a:spcBef>
              </a:pPr>
              <a:r>
                <a:rPr lang="en-US" sz="1800" b="1" u="none" strike="noStrike" spc="276">
                  <a:solidFill>
                    <a:srgbClr val="DB162F"/>
                  </a:solidFill>
                  <a:latin typeface="Garet Bold"/>
                  <a:ea typeface="Garet Bold"/>
                  <a:cs typeface="Garet Bold"/>
                  <a:sym typeface="Garet Bold"/>
                </a:rPr>
                <a:t>HABIT BUILDING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52035" y="1272514"/>
            <a:ext cx="6983931" cy="754406"/>
            <a:chOff x="0" y="0"/>
            <a:chExt cx="9311907" cy="100587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311908" cy="1005874"/>
            </a:xfrm>
            <a:custGeom>
              <a:avLst/>
              <a:gdLst/>
              <a:ahLst/>
              <a:cxnLst/>
              <a:rect l="l" t="t" r="r" b="b"/>
              <a:pathLst>
                <a:path w="9311908" h="1005874">
                  <a:moveTo>
                    <a:pt x="0" y="0"/>
                  </a:moveTo>
                  <a:lnTo>
                    <a:pt x="9311908" y="0"/>
                  </a:lnTo>
                  <a:lnTo>
                    <a:pt x="9311908" y="1005874"/>
                  </a:lnTo>
                  <a:lnTo>
                    <a:pt x="0" y="100587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5396" r="-129780" b="-373574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9311907" cy="10058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960"/>
                </a:lnSpc>
                <a:spcBef>
                  <a:spcPct val="0"/>
                </a:spcBef>
              </a:pPr>
              <a:r>
                <a:rPr lang="en-US" sz="3300" b="1" u="none" strike="noStrike">
                  <a:solidFill>
                    <a:srgbClr val="000000"/>
                  </a:solidFill>
                  <a:latin typeface="Garet Bold"/>
                  <a:ea typeface="Garet Bold"/>
                  <a:cs typeface="Garet Bold"/>
                  <a:sym typeface="Garet Bold"/>
                </a:rPr>
                <a:t>YOUR FIRST STEP: MAP-E IT OUT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05013" y="2322195"/>
            <a:ext cx="4378592" cy="6652260"/>
            <a:chOff x="0" y="0"/>
            <a:chExt cx="5838123" cy="88696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838123" cy="8869680"/>
            </a:xfrm>
            <a:custGeom>
              <a:avLst/>
              <a:gdLst/>
              <a:ahLst/>
              <a:cxnLst/>
              <a:rect l="l" t="t" r="r" b="b"/>
              <a:pathLst>
                <a:path w="5838123" h="8869680">
                  <a:moveTo>
                    <a:pt x="0" y="146304"/>
                  </a:moveTo>
                  <a:cubicBezTo>
                    <a:pt x="0" y="65532"/>
                    <a:pt x="58929" y="0"/>
                    <a:pt x="131563" y="0"/>
                  </a:cubicBezTo>
                  <a:lnTo>
                    <a:pt x="5706560" y="0"/>
                  </a:lnTo>
                  <a:cubicBezTo>
                    <a:pt x="5779193" y="0"/>
                    <a:pt x="5838123" y="65532"/>
                    <a:pt x="5838123" y="146304"/>
                  </a:cubicBezTo>
                  <a:lnTo>
                    <a:pt x="5838123" y="8723376"/>
                  </a:lnTo>
                  <a:cubicBezTo>
                    <a:pt x="5838123" y="8804148"/>
                    <a:pt x="5779194" y="8869680"/>
                    <a:pt x="5706560" y="8869680"/>
                  </a:cubicBezTo>
                  <a:lnTo>
                    <a:pt x="131563" y="8869680"/>
                  </a:lnTo>
                  <a:cubicBezTo>
                    <a:pt x="58929" y="8869680"/>
                    <a:pt x="0" y="8804148"/>
                    <a:pt x="0" y="8723376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868805" y="2462022"/>
            <a:ext cx="886326" cy="438912"/>
            <a:chOff x="0" y="0"/>
            <a:chExt cx="1181768" cy="58521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81768" cy="585216"/>
            </a:xfrm>
            <a:custGeom>
              <a:avLst/>
              <a:gdLst/>
              <a:ahLst/>
              <a:cxnLst/>
              <a:rect l="l" t="t" r="r" b="b"/>
              <a:pathLst>
                <a:path w="1181768" h="585216">
                  <a:moveTo>
                    <a:pt x="0" y="0"/>
                  </a:moveTo>
                  <a:lnTo>
                    <a:pt x="1181768" y="0"/>
                  </a:lnTo>
                  <a:lnTo>
                    <a:pt x="1181768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32672" r="-364253" b="-132672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9525"/>
              <a:ext cx="1181768" cy="5947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60"/>
                </a:lnSpc>
              </a:pPr>
              <a:r>
                <a:rPr lang="en-US" sz="1300" b="1" spc="162">
                  <a:solidFill>
                    <a:srgbClr val="FFFFFC"/>
                  </a:solidFill>
                  <a:latin typeface="Garet Bold"/>
                  <a:ea typeface="Garet Bold"/>
                  <a:cs typeface="Garet Bold"/>
                  <a:sym typeface="Garet Bold"/>
                </a:rPr>
                <a:t>STEP 1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903095" y="3244821"/>
            <a:ext cx="2177716" cy="993943"/>
            <a:chOff x="0" y="0"/>
            <a:chExt cx="2903621" cy="132525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903621" cy="1325257"/>
            </a:xfrm>
            <a:custGeom>
              <a:avLst/>
              <a:gdLst/>
              <a:ahLst/>
              <a:cxnLst/>
              <a:rect l="l" t="t" r="r" b="b"/>
              <a:pathLst>
                <a:path w="2903621" h="1325257">
                  <a:moveTo>
                    <a:pt x="0" y="0"/>
                  </a:moveTo>
                  <a:lnTo>
                    <a:pt x="2903621" y="0"/>
                  </a:lnTo>
                  <a:lnTo>
                    <a:pt x="2903621" y="1325257"/>
                  </a:lnTo>
                  <a:lnTo>
                    <a:pt x="0" y="13252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8567" r="-88950" b="-42763"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0" y="9525"/>
              <a:ext cx="2903621" cy="131573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18"/>
                </a:lnSpc>
              </a:pPr>
              <a:r>
                <a:rPr lang="en-US" sz="2350" b="1">
                  <a:solidFill>
                    <a:srgbClr val="FFFFFC"/>
                  </a:solidFill>
                  <a:latin typeface="Garet Bold"/>
                  <a:ea typeface="Garet Bold"/>
                  <a:cs typeface="Garet Bold"/>
                  <a:sym typeface="Garet Bold"/>
                </a:rPr>
                <a:t>CHOOSE ONE </a:t>
              </a:r>
            </a:p>
            <a:p>
              <a:pPr algn="l">
                <a:lnSpc>
                  <a:spcPts val="2721"/>
                </a:lnSpc>
              </a:pPr>
              <a:r>
                <a:rPr lang="en-US" sz="2350" b="1">
                  <a:solidFill>
                    <a:srgbClr val="FFFFFC"/>
                  </a:solidFill>
                  <a:latin typeface="Garet Bold"/>
                  <a:ea typeface="Garet Bold"/>
                  <a:cs typeface="Garet Bold"/>
                  <a:sym typeface="Garet Bold"/>
                </a:rPr>
                <a:t>CATEGORY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163930" y="8072507"/>
            <a:ext cx="3260758" cy="567691"/>
            <a:chOff x="0" y="0"/>
            <a:chExt cx="4347678" cy="75692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347678" cy="756921"/>
            </a:xfrm>
            <a:custGeom>
              <a:avLst/>
              <a:gdLst/>
              <a:ahLst/>
              <a:cxnLst/>
              <a:rect l="l" t="t" r="r" b="b"/>
              <a:pathLst>
                <a:path w="4347678" h="756921">
                  <a:moveTo>
                    <a:pt x="0" y="0"/>
                  </a:moveTo>
                  <a:lnTo>
                    <a:pt x="4347678" y="0"/>
                  </a:lnTo>
                  <a:lnTo>
                    <a:pt x="4347678" y="756921"/>
                  </a:lnTo>
                  <a:lnTo>
                    <a:pt x="0" y="75692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8951" r="-26191" b="-83515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9525"/>
              <a:ext cx="4347678" cy="7473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920"/>
                </a:lnSpc>
              </a:pPr>
              <a:r>
                <a:rPr lang="en-US" sz="1600" b="1" i="1">
                  <a:solidFill>
                    <a:srgbClr val="FFFFFC"/>
                  </a:solidFill>
                  <a:latin typeface="Garet Bold Italics"/>
                  <a:ea typeface="Garet Bold Italics"/>
                  <a:cs typeface="Garet Bold Italics"/>
                  <a:sym typeface="Garet Bold Italics"/>
                </a:rPr>
                <a:t>IDENTIFY YOUR SINGLE BIGGEST BOTTLENECK FIRST.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231255" y="2322195"/>
            <a:ext cx="10580370" cy="1500378"/>
            <a:chOff x="0" y="0"/>
            <a:chExt cx="14107160" cy="200050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4107161" cy="2000504"/>
            </a:xfrm>
            <a:custGeom>
              <a:avLst/>
              <a:gdLst/>
              <a:ahLst/>
              <a:cxnLst/>
              <a:rect l="l" t="t" r="r" b="b"/>
              <a:pathLst>
                <a:path w="14107161" h="2000504">
                  <a:moveTo>
                    <a:pt x="0" y="148209"/>
                  </a:moveTo>
                  <a:cubicBezTo>
                    <a:pt x="0" y="66294"/>
                    <a:pt x="66294" y="0"/>
                    <a:pt x="148209" y="0"/>
                  </a:cubicBezTo>
                  <a:lnTo>
                    <a:pt x="13958951" y="0"/>
                  </a:lnTo>
                  <a:cubicBezTo>
                    <a:pt x="14040740" y="0"/>
                    <a:pt x="14107161" y="66294"/>
                    <a:pt x="14107161" y="148209"/>
                  </a:cubicBezTo>
                  <a:lnTo>
                    <a:pt x="14107161" y="1852295"/>
                  </a:lnTo>
                  <a:cubicBezTo>
                    <a:pt x="14107161" y="1934083"/>
                    <a:pt x="14040865" y="2000504"/>
                    <a:pt x="13958951" y="2000504"/>
                  </a:cubicBezTo>
                  <a:lnTo>
                    <a:pt x="148209" y="2000504"/>
                  </a:lnTo>
                  <a:cubicBezTo>
                    <a:pt x="66294" y="2000504"/>
                    <a:pt x="0" y="1934210"/>
                    <a:pt x="0" y="1852295"/>
                  </a:cubicBezTo>
                  <a:close/>
                </a:path>
              </a:pathLst>
            </a:custGeom>
            <a:solidFill>
              <a:srgbClr val="FFFFFC"/>
            </a:solidFill>
            <a:ln w="19050" cap="sq">
              <a:solidFill>
                <a:srgbClr val="E4E7ED"/>
              </a:solidFill>
              <a:prstDash val="solid"/>
              <a:miter/>
            </a:ln>
          </p:spPr>
        </p:sp>
      </p:grpSp>
      <p:grpSp>
        <p:nvGrpSpPr>
          <p:cNvPr id="21" name="Group 21"/>
          <p:cNvGrpSpPr/>
          <p:nvPr/>
        </p:nvGrpSpPr>
        <p:grpSpPr>
          <a:xfrm>
            <a:off x="6542532" y="2660904"/>
            <a:ext cx="822960" cy="822960"/>
            <a:chOff x="0" y="0"/>
            <a:chExt cx="1097280" cy="109728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97280" cy="1097280"/>
            </a:xfrm>
            <a:custGeom>
              <a:avLst/>
              <a:gdLst/>
              <a:ahLst/>
              <a:cxnLst/>
              <a:rect l="l" t="t" r="r" b="b"/>
              <a:pathLst>
                <a:path w="1097280" h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262730"/>
            </a:solidFill>
          </p:spPr>
        </p:sp>
      </p:grpSp>
      <p:grpSp>
        <p:nvGrpSpPr>
          <p:cNvPr id="23" name="Group 23"/>
          <p:cNvGrpSpPr/>
          <p:nvPr/>
        </p:nvGrpSpPr>
        <p:grpSpPr>
          <a:xfrm>
            <a:off x="6542532" y="2660904"/>
            <a:ext cx="822960" cy="822960"/>
            <a:chOff x="0" y="0"/>
            <a:chExt cx="1097280" cy="109728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097280" cy="1097280"/>
            </a:xfrm>
            <a:custGeom>
              <a:avLst/>
              <a:gdLst/>
              <a:ahLst/>
              <a:cxnLst/>
              <a:rect l="l" t="t" r="r" b="b"/>
              <a:pathLst>
                <a:path w="1097280" h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1097280"/>
                  </a:lnTo>
                  <a:lnTo>
                    <a:pt x="0" y="1097280"/>
                  </a:lnTo>
                  <a:close/>
                </a:path>
              </a:pathLst>
            </a:custGeom>
            <a:solidFill>
              <a:srgbClr val="DB162F">
                <a:alpha val="0"/>
              </a:srgbClr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1097280" cy="11068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000"/>
                </a:lnSpc>
              </a:pPr>
              <a:r>
                <a:rPr lang="en-US" sz="2500" b="1">
                  <a:solidFill>
                    <a:srgbClr val="FFFFFC"/>
                  </a:solidFill>
                  <a:latin typeface="Garet Bold"/>
                  <a:ea typeface="Garet Bold"/>
                  <a:cs typeface="Garet Bold"/>
                  <a:sym typeface="Garet Bold"/>
                </a:rPr>
                <a:t>M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612380" y="2660904"/>
            <a:ext cx="8915400" cy="480060"/>
            <a:chOff x="0" y="0"/>
            <a:chExt cx="11887200" cy="64008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1887200" cy="640080"/>
            </a:xfrm>
            <a:custGeom>
              <a:avLst/>
              <a:gdLst/>
              <a:ahLst/>
              <a:cxnLst/>
              <a:rect l="l" t="t" r="r" b="b"/>
              <a:pathLst>
                <a:path w="11887200" h="640080">
                  <a:moveTo>
                    <a:pt x="0" y="0"/>
                  </a:moveTo>
                  <a:lnTo>
                    <a:pt x="11887200" y="0"/>
                  </a:lnTo>
                  <a:lnTo>
                    <a:pt x="118872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11864" b="-311864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0"/>
              <a:ext cx="11887200" cy="6400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>
                  <a:solidFill>
                    <a:srgbClr val="DB162F"/>
                  </a:solidFill>
                  <a:latin typeface="Garet Bold"/>
                  <a:ea typeface="Garet Bold"/>
                  <a:cs typeface="Garet Bold"/>
                  <a:sym typeface="Garet Bold"/>
                </a:rPr>
                <a:t>MOTIVATION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612380" y="2995872"/>
            <a:ext cx="8915400" cy="497898"/>
            <a:chOff x="0" y="0"/>
            <a:chExt cx="11887200" cy="663864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1887200" cy="663864"/>
            </a:xfrm>
            <a:custGeom>
              <a:avLst/>
              <a:gdLst/>
              <a:ahLst/>
              <a:cxnLst/>
              <a:rect l="l" t="t" r="r" b="b"/>
              <a:pathLst>
                <a:path w="11887200" h="663864">
                  <a:moveTo>
                    <a:pt x="0" y="0"/>
                  </a:moveTo>
                  <a:lnTo>
                    <a:pt x="11887200" y="0"/>
                  </a:lnTo>
                  <a:lnTo>
                    <a:pt x="11887200" y="663864"/>
                  </a:lnTo>
                  <a:lnTo>
                    <a:pt x="0" y="6638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80031" b="-317770"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11887200" cy="7019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How long has this been something you've wanted to change?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6231255" y="4036695"/>
            <a:ext cx="10580370" cy="1500378"/>
            <a:chOff x="0" y="0"/>
            <a:chExt cx="14107160" cy="2000504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4107161" cy="2000504"/>
            </a:xfrm>
            <a:custGeom>
              <a:avLst/>
              <a:gdLst/>
              <a:ahLst/>
              <a:cxnLst/>
              <a:rect l="l" t="t" r="r" b="b"/>
              <a:pathLst>
                <a:path w="14107161" h="2000504">
                  <a:moveTo>
                    <a:pt x="0" y="148209"/>
                  </a:moveTo>
                  <a:cubicBezTo>
                    <a:pt x="0" y="66294"/>
                    <a:pt x="66294" y="0"/>
                    <a:pt x="148209" y="0"/>
                  </a:cubicBezTo>
                  <a:lnTo>
                    <a:pt x="13958951" y="0"/>
                  </a:lnTo>
                  <a:cubicBezTo>
                    <a:pt x="14040740" y="0"/>
                    <a:pt x="14107161" y="66294"/>
                    <a:pt x="14107161" y="148209"/>
                  </a:cubicBezTo>
                  <a:lnTo>
                    <a:pt x="14107161" y="1852295"/>
                  </a:lnTo>
                  <a:cubicBezTo>
                    <a:pt x="14107161" y="1934083"/>
                    <a:pt x="14040865" y="2000504"/>
                    <a:pt x="13958951" y="2000504"/>
                  </a:cubicBezTo>
                  <a:lnTo>
                    <a:pt x="148209" y="2000504"/>
                  </a:lnTo>
                  <a:cubicBezTo>
                    <a:pt x="66294" y="2000504"/>
                    <a:pt x="0" y="1934210"/>
                    <a:pt x="0" y="1852295"/>
                  </a:cubicBezTo>
                  <a:close/>
                </a:path>
              </a:pathLst>
            </a:custGeom>
            <a:solidFill>
              <a:srgbClr val="FFFFFC"/>
            </a:solidFill>
            <a:ln w="19050" cap="sq">
              <a:solidFill>
                <a:srgbClr val="E4E7ED"/>
              </a:solidFill>
              <a:prstDash val="solid"/>
              <a:miter/>
            </a:ln>
          </p:spPr>
        </p:sp>
      </p:grpSp>
      <p:grpSp>
        <p:nvGrpSpPr>
          <p:cNvPr id="34" name="Group 34"/>
          <p:cNvGrpSpPr/>
          <p:nvPr/>
        </p:nvGrpSpPr>
        <p:grpSpPr>
          <a:xfrm>
            <a:off x="6542532" y="4375404"/>
            <a:ext cx="822960" cy="822960"/>
            <a:chOff x="0" y="0"/>
            <a:chExt cx="1097280" cy="109728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097280" cy="1097280"/>
            </a:xfrm>
            <a:custGeom>
              <a:avLst/>
              <a:gdLst/>
              <a:ahLst/>
              <a:cxnLst/>
              <a:rect l="l" t="t" r="r" b="b"/>
              <a:pathLst>
                <a:path w="1097280" h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262730"/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6542532" y="4375404"/>
            <a:ext cx="822960" cy="822960"/>
            <a:chOff x="0" y="0"/>
            <a:chExt cx="1097280" cy="109728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097280" cy="1097280"/>
            </a:xfrm>
            <a:custGeom>
              <a:avLst/>
              <a:gdLst/>
              <a:ahLst/>
              <a:cxnLst/>
              <a:rect l="l" t="t" r="r" b="b"/>
              <a:pathLst>
                <a:path w="1097280" h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-9525"/>
              <a:ext cx="1097280" cy="11068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000"/>
                </a:lnSpc>
              </a:pPr>
              <a:r>
                <a:rPr lang="en-US" sz="2500" b="1">
                  <a:solidFill>
                    <a:srgbClr val="FFFFFC"/>
                  </a:solidFill>
                  <a:latin typeface="Garet Bold"/>
                  <a:ea typeface="Garet Bold"/>
                  <a:cs typeface="Garet Bold"/>
                  <a:sym typeface="Garet Bold"/>
                </a:rPr>
                <a:t>A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612380" y="4375404"/>
            <a:ext cx="8915400" cy="480060"/>
            <a:chOff x="0" y="0"/>
            <a:chExt cx="11887200" cy="64008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1887200" cy="640080"/>
            </a:xfrm>
            <a:custGeom>
              <a:avLst/>
              <a:gdLst/>
              <a:ahLst/>
              <a:cxnLst/>
              <a:rect l="l" t="t" r="r" b="b"/>
              <a:pathLst>
                <a:path w="11887200" h="640080">
                  <a:moveTo>
                    <a:pt x="0" y="0"/>
                  </a:moveTo>
                  <a:lnTo>
                    <a:pt x="11887200" y="0"/>
                  </a:lnTo>
                  <a:lnTo>
                    <a:pt x="118872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11864" b="-311864"/>
              </a:stretch>
            </a:blipFill>
          </p:spPr>
        </p:sp>
        <p:sp>
          <p:nvSpPr>
            <p:cNvPr id="41" name="TextBox 41"/>
            <p:cNvSpPr txBox="1"/>
            <p:nvPr/>
          </p:nvSpPr>
          <p:spPr>
            <a:xfrm>
              <a:off x="0" y="0"/>
              <a:ext cx="11887200" cy="6400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60"/>
                </a:lnSpc>
                <a:spcBef>
                  <a:spcPct val="0"/>
                </a:spcBef>
              </a:pPr>
              <a:r>
                <a:rPr lang="en-US" sz="1800" b="1" u="none" strike="noStrike">
                  <a:solidFill>
                    <a:srgbClr val="DB162F"/>
                  </a:solidFill>
                  <a:latin typeface="Garet Bold"/>
                  <a:ea typeface="Garet Bold"/>
                  <a:cs typeface="Garet Bold"/>
                  <a:sym typeface="Garet Bold"/>
                </a:rPr>
                <a:t>ABILITY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7612380" y="4707574"/>
            <a:ext cx="8915400" cy="497329"/>
            <a:chOff x="0" y="0"/>
            <a:chExt cx="11887200" cy="663105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1887200" cy="663105"/>
            </a:xfrm>
            <a:custGeom>
              <a:avLst/>
              <a:gdLst/>
              <a:ahLst/>
              <a:cxnLst/>
              <a:rect l="l" t="t" r="r" b="b"/>
              <a:pathLst>
                <a:path w="11887200" h="663105">
                  <a:moveTo>
                    <a:pt x="0" y="0"/>
                  </a:moveTo>
                  <a:lnTo>
                    <a:pt x="11887200" y="0"/>
                  </a:lnTo>
                  <a:lnTo>
                    <a:pt x="11887200" y="663105"/>
                  </a:lnTo>
                  <a:lnTo>
                    <a:pt x="0" y="66310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80351" b="-318248"/>
              </a:stretch>
            </a:blipFill>
          </p:spPr>
        </p:sp>
        <p:sp>
          <p:nvSpPr>
            <p:cNvPr id="44" name="TextBox 44"/>
            <p:cNvSpPr txBox="1"/>
            <p:nvPr/>
          </p:nvSpPr>
          <p:spPr>
            <a:xfrm>
              <a:off x="0" y="9525"/>
              <a:ext cx="11887200" cy="6535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33"/>
                </a:lnSpc>
              </a:pPr>
              <a:r>
                <a:rPr lang="en-US" sz="1999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What gives you confidence you can actually do this?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6231255" y="5751195"/>
            <a:ext cx="10580370" cy="1500378"/>
            <a:chOff x="0" y="0"/>
            <a:chExt cx="14107160" cy="2000504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4107161" cy="2000504"/>
            </a:xfrm>
            <a:custGeom>
              <a:avLst/>
              <a:gdLst/>
              <a:ahLst/>
              <a:cxnLst/>
              <a:rect l="l" t="t" r="r" b="b"/>
              <a:pathLst>
                <a:path w="14107161" h="2000504">
                  <a:moveTo>
                    <a:pt x="0" y="148209"/>
                  </a:moveTo>
                  <a:cubicBezTo>
                    <a:pt x="0" y="66294"/>
                    <a:pt x="66294" y="0"/>
                    <a:pt x="148209" y="0"/>
                  </a:cubicBezTo>
                  <a:lnTo>
                    <a:pt x="13958951" y="0"/>
                  </a:lnTo>
                  <a:cubicBezTo>
                    <a:pt x="14040740" y="0"/>
                    <a:pt x="14107161" y="66294"/>
                    <a:pt x="14107161" y="148209"/>
                  </a:cubicBezTo>
                  <a:lnTo>
                    <a:pt x="14107161" y="1852295"/>
                  </a:lnTo>
                  <a:cubicBezTo>
                    <a:pt x="14107161" y="1934083"/>
                    <a:pt x="14040865" y="2000504"/>
                    <a:pt x="13958951" y="2000504"/>
                  </a:cubicBezTo>
                  <a:lnTo>
                    <a:pt x="148209" y="2000504"/>
                  </a:lnTo>
                  <a:cubicBezTo>
                    <a:pt x="66294" y="2000504"/>
                    <a:pt x="0" y="1934210"/>
                    <a:pt x="0" y="1852295"/>
                  </a:cubicBezTo>
                  <a:close/>
                </a:path>
              </a:pathLst>
            </a:custGeom>
            <a:solidFill>
              <a:srgbClr val="FFFFFC"/>
            </a:solidFill>
            <a:ln w="19050" cap="sq">
              <a:solidFill>
                <a:srgbClr val="E4E7ED"/>
              </a:solidFill>
              <a:prstDash val="solid"/>
              <a:miter/>
            </a:ln>
          </p:spPr>
        </p:sp>
      </p:grpSp>
      <p:grpSp>
        <p:nvGrpSpPr>
          <p:cNvPr id="47" name="Group 47"/>
          <p:cNvGrpSpPr/>
          <p:nvPr/>
        </p:nvGrpSpPr>
        <p:grpSpPr>
          <a:xfrm>
            <a:off x="6542532" y="6089904"/>
            <a:ext cx="822960" cy="822960"/>
            <a:chOff x="0" y="0"/>
            <a:chExt cx="1097280" cy="109728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097280" cy="1097280"/>
            </a:xfrm>
            <a:custGeom>
              <a:avLst/>
              <a:gdLst/>
              <a:ahLst/>
              <a:cxnLst/>
              <a:rect l="l" t="t" r="r" b="b"/>
              <a:pathLst>
                <a:path w="1097280" h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262730"/>
            </a:solidFill>
          </p:spPr>
        </p:sp>
      </p:grpSp>
      <p:grpSp>
        <p:nvGrpSpPr>
          <p:cNvPr id="49" name="Group 49"/>
          <p:cNvGrpSpPr/>
          <p:nvPr/>
        </p:nvGrpSpPr>
        <p:grpSpPr>
          <a:xfrm>
            <a:off x="6542532" y="6089904"/>
            <a:ext cx="822960" cy="822960"/>
            <a:chOff x="0" y="0"/>
            <a:chExt cx="1097280" cy="1097280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097280" cy="1097280"/>
            </a:xfrm>
            <a:custGeom>
              <a:avLst/>
              <a:gdLst/>
              <a:ahLst/>
              <a:cxnLst/>
              <a:rect l="l" t="t" r="r" b="b"/>
              <a:pathLst>
                <a:path w="1097280" h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51" name="TextBox 51"/>
            <p:cNvSpPr txBox="1"/>
            <p:nvPr/>
          </p:nvSpPr>
          <p:spPr>
            <a:xfrm>
              <a:off x="0" y="-9525"/>
              <a:ext cx="1097280" cy="11068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000"/>
                </a:lnSpc>
              </a:pPr>
              <a:r>
                <a:rPr lang="en-US" sz="2500" b="1">
                  <a:solidFill>
                    <a:srgbClr val="FFFFFC"/>
                  </a:solidFill>
                  <a:latin typeface="Garet Bold"/>
                  <a:ea typeface="Garet Bold"/>
                  <a:cs typeface="Garet Bold"/>
                  <a:sym typeface="Garet Bold"/>
                </a:rPr>
                <a:t>P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7612380" y="6089904"/>
            <a:ext cx="8915400" cy="453823"/>
            <a:chOff x="0" y="0"/>
            <a:chExt cx="11887200" cy="605098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1887200" cy="605098"/>
            </a:xfrm>
            <a:custGeom>
              <a:avLst/>
              <a:gdLst/>
              <a:ahLst/>
              <a:cxnLst/>
              <a:rect l="l" t="t" r="r" b="b"/>
              <a:pathLst>
                <a:path w="11887200" h="605098">
                  <a:moveTo>
                    <a:pt x="0" y="0"/>
                  </a:moveTo>
                  <a:lnTo>
                    <a:pt x="11887200" y="0"/>
                  </a:lnTo>
                  <a:lnTo>
                    <a:pt x="11887200" y="605098"/>
                  </a:lnTo>
                  <a:lnTo>
                    <a:pt x="0" y="60509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29894" b="-335675"/>
              </a:stretch>
            </a:blipFill>
          </p:spPr>
        </p:sp>
        <p:sp>
          <p:nvSpPr>
            <p:cNvPr id="54" name="TextBox 54"/>
            <p:cNvSpPr txBox="1"/>
            <p:nvPr/>
          </p:nvSpPr>
          <p:spPr>
            <a:xfrm>
              <a:off x="0" y="0"/>
              <a:ext cx="11887200" cy="6050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60"/>
                </a:lnSpc>
                <a:spcBef>
                  <a:spcPct val="0"/>
                </a:spcBef>
              </a:pPr>
              <a:r>
                <a:rPr lang="en-US" sz="1800" b="1" u="none" strike="noStrike">
                  <a:solidFill>
                    <a:srgbClr val="DB162F"/>
                  </a:solidFill>
                  <a:latin typeface="Garet Bold"/>
                  <a:ea typeface="Garet Bold"/>
                  <a:cs typeface="Garet Bold"/>
                  <a:sym typeface="Garet Bold"/>
                </a:rPr>
                <a:t>PROMPT / ENVIRONMENT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7612380" y="6346698"/>
            <a:ext cx="8915400" cy="755072"/>
            <a:chOff x="0" y="0"/>
            <a:chExt cx="11887200" cy="1006762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1887200" cy="1006762"/>
            </a:xfrm>
            <a:custGeom>
              <a:avLst/>
              <a:gdLst/>
              <a:ahLst/>
              <a:cxnLst/>
              <a:rect l="l" t="t" r="r" b="b"/>
              <a:pathLst>
                <a:path w="11887200" h="1006762">
                  <a:moveTo>
                    <a:pt x="0" y="0"/>
                  </a:moveTo>
                  <a:lnTo>
                    <a:pt x="11887200" y="0"/>
                  </a:lnTo>
                  <a:lnTo>
                    <a:pt x="11887200" y="1006762"/>
                  </a:lnTo>
                  <a:lnTo>
                    <a:pt x="0" y="100676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84653" b="-175479"/>
              </a:stretch>
            </a:blipFill>
          </p:spPr>
        </p:sp>
        <p:sp>
          <p:nvSpPr>
            <p:cNvPr id="57" name="TextBox 57"/>
            <p:cNvSpPr txBox="1"/>
            <p:nvPr/>
          </p:nvSpPr>
          <p:spPr>
            <a:xfrm>
              <a:off x="0" y="76200"/>
              <a:ext cx="11887200" cy="9305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659"/>
                </a:lnSpc>
              </a:pPr>
              <a:r>
                <a:rPr lang="en-US" sz="1999" dirty="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How can your environment, tech, home, and workplace make success easier?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6240780" y="7543800"/>
            <a:ext cx="10561320" cy="1518830"/>
            <a:chOff x="0" y="0"/>
            <a:chExt cx="14081760" cy="2025107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4081761" cy="2025107"/>
            </a:xfrm>
            <a:custGeom>
              <a:avLst/>
              <a:gdLst/>
              <a:ahLst/>
              <a:cxnLst/>
              <a:rect l="l" t="t" r="r" b="b"/>
              <a:pathLst>
                <a:path w="14081761" h="2025107">
                  <a:moveTo>
                    <a:pt x="0" y="190598"/>
                  </a:moveTo>
                  <a:cubicBezTo>
                    <a:pt x="0" y="85372"/>
                    <a:pt x="65532" y="0"/>
                    <a:pt x="146304" y="0"/>
                  </a:cubicBezTo>
                  <a:lnTo>
                    <a:pt x="13935456" y="0"/>
                  </a:lnTo>
                  <a:cubicBezTo>
                    <a:pt x="14016228" y="0"/>
                    <a:pt x="14081761" y="85372"/>
                    <a:pt x="14081761" y="190598"/>
                  </a:cubicBezTo>
                  <a:lnTo>
                    <a:pt x="14081761" y="1834509"/>
                  </a:lnTo>
                  <a:cubicBezTo>
                    <a:pt x="14081761" y="1939735"/>
                    <a:pt x="14016228" y="2025107"/>
                    <a:pt x="13935456" y="2025107"/>
                  </a:cubicBezTo>
                  <a:lnTo>
                    <a:pt x="146304" y="2025107"/>
                  </a:lnTo>
                  <a:cubicBezTo>
                    <a:pt x="65532" y="2025107"/>
                    <a:pt x="0" y="1939735"/>
                    <a:pt x="0" y="1834509"/>
                  </a:cubicBezTo>
                  <a:close/>
                </a:path>
              </a:pathLst>
            </a:custGeom>
            <a:solidFill>
              <a:srgbClr val="DB162F"/>
            </a:solidFill>
          </p:spPr>
        </p:sp>
      </p:grpSp>
      <p:grpSp>
        <p:nvGrpSpPr>
          <p:cNvPr id="60" name="Group 60"/>
          <p:cNvGrpSpPr/>
          <p:nvPr/>
        </p:nvGrpSpPr>
        <p:grpSpPr>
          <a:xfrm>
            <a:off x="6515100" y="7731323"/>
            <a:ext cx="9738360" cy="480060"/>
            <a:chOff x="0" y="0"/>
            <a:chExt cx="12984480" cy="64008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2984480" cy="640080"/>
            </a:xfrm>
            <a:custGeom>
              <a:avLst/>
              <a:gdLst/>
              <a:ahLst/>
              <a:cxnLst/>
              <a:rect l="l" t="t" r="r" b="b"/>
              <a:pathLst>
                <a:path w="12984480" h="640080">
                  <a:moveTo>
                    <a:pt x="0" y="0"/>
                  </a:moveTo>
                  <a:lnTo>
                    <a:pt x="12984480" y="0"/>
                  </a:lnTo>
                  <a:lnTo>
                    <a:pt x="1298448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45267" b="-345267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0"/>
              <a:ext cx="12984480" cy="6400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>
                  <a:solidFill>
                    <a:srgbClr val="FFFFFC"/>
                  </a:solidFill>
                  <a:latin typeface="Garet Bold"/>
                  <a:ea typeface="Garet Bold"/>
                  <a:cs typeface="Garet Bold"/>
                  <a:sym typeface="Garet Bold"/>
                </a:rPr>
                <a:t>CHOOSE AN ACTION WITH AT LEAST 80% CONFIDENCE.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6515100" y="8146923"/>
            <a:ext cx="9738360" cy="646612"/>
            <a:chOff x="0" y="0"/>
            <a:chExt cx="12984480" cy="862149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12984480" cy="862149"/>
            </a:xfrm>
            <a:custGeom>
              <a:avLst/>
              <a:gdLst/>
              <a:ahLst/>
              <a:cxnLst/>
              <a:rect l="l" t="t" r="r" b="b"/>
              <a:pathLst>
                <a:path w="12984480" h="862149">
                  <a:moveTo>
                    <a:pt x="0" y="0"/>
                  </a:moveTo>
                  <a:lnTo>
                    <a:pt x="12984480" y="0"/>
                  </a:lnTo>
                  <a:lnTo>
                    <a:pt x="12984480" y="862149"/>
                  </a:lnTo>
                  <a:lnTo>
                    <a:pt x="0" y="86214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51032" b="-235880"/>
              </a:stretch>
            </a:blipFill>
          </p:spPr>
        </p:sp>
        <p:sp>
          <p:nvSpPr>
            <p:cNvPr id="65" name="TextBox 65"/>
            <p:cNvSpPr txBox="1"/>
            <p:nvPr/>
          </p:nvSpPr>
          <p:spPr>
            <a:xfrm>
              <a:off x="0" y="-9525"/>
              <a:ext cx="12984480" cy="8716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28"/>
                </a:lnSpc>
              </a:pPr>
              <a:r>
                <a:rPr lang="en-US" sz="1800" i="1">
                  <a:solidFill>
                    <a:srgbClr val="FFFFFC"/>
                  </a:solidFill>
                  <a:latin typeface="Garet Italics"/>
                  <a:ea typeface="Garet Italics"/>
                  <a:cs typeface="Garet Italics"/>
                  <a:sym typeface="Garet Italics"/>
                </a:rPr>
                <a:t>If it seems too easy, prove it. Hesitating because it feels “too easy” when you've never actually done it consistently, that's ego, not insight.</a:t>
              </a:r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2346258" y="4375404"/>
            <a:ext cx="2783305" cy="3154888"/>
            <a:chOff x="0" y="0"/>
            <a:chExt cx="3711074" cy="4206518"/>
          </a:xfrm>
        </p:grpSpPr>
        <p:grpSp>
          <p:nvGrpSpPr>
            <p:cNvPr id="67" name="Group 67"/>
            <p:cNvGrpSpPr/>
            <p:nvPr/>
          </p:nvGrpSpPr>
          <p:grpSpPr>
            <a:xfrm>
              <a:off x="770021" y="0"/>
              <a:ext cx="1363579" cy="663485"/>
              <a:chOff x="0" y="0"/>
              <a:chExt cx="1363579" cy="663485"/>
            </a:xfrm>
          </p:grpSpPr>
          <p:sp>
            <p:nvSpPr>
              <p:cNvPr id="68" name="Freeform 68"/>
              <p:cNvSpPr/>
              <p:nvPr/>
            </p:nvSpPr>
            <p:spPr>
              <a:xfrm>
                <a:off x="0" y="0"/>
                <a:ext cx="1363579" cy="663485"/>
              </a:xfrm>
              <a:custGeom>
                <a:avLst/>
                <a:gdLst/>
                <a:ahLst/>
                <a:cxnLst/>
                <a:rect l="l" t="t" r="r" b="b"/>
                <a:pathLst>
                  <a:path w="1363579" h="663485">
                    <a:moveTo>
                      <a:pt x="0" y="0"/>
                    </a:moveTo>
                    <a:lnTo>
                      <a:pt x="1363579" y="0"/>
                    </a:lnTo>
                    <a:lnTo>
                      <a:pt x="1363579" y="663485"/>
                    </a:lnTo>
                    <a:lnTo>
                      <a:pt x="0" y="663485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79142" r="-235294" b="-89396"/>
                </a:stretch>
              </a:blipFill>
            </p:spPr>
          </p:sp>
          <p:sp>
            <p:nvSpPr>
              <p:cNvPr id="69" name="TextBox 69"/>
              <p:cNvSpPr txBox="1"/>
              <p:nvPr/>
            </p:nvSpPr>
            <p:spPr>
              <a:xfrm>
                <a:off x="0" y="0"/>
                <a:ext cx="1363579" cy="663485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marL="0" lvl="0" indent="0" algn="l">
                  <a:lnSpc>
                    <a:spcPts val="2160"/>
                  </a:lnSpc>
                  <a:spcBef>
                    <a:spcPct val="0"/>
                  </a:spcBef>
                </a:pPr>
                <a:r>
                  <a:rPr lang="en-US" sz="1800" b="1" u="none" strike="noStrike">
                    <a:solidFill>
                      <a:srgbClr val="FFFFFC"/>
                    </a:solidFill>
                    <a:latin typeface="Garet Bold"/>
                    <a:ea typeface="Garet Bold"/>
                    <a:cs typeface="Garet Bold"/>
                    <a:sym typeface="Garet Bold"/>
                  </a:rPr>
                  <a:t>FITNESS</a:t>
                </a:r>
              </a:p>
            </p:txBody>
          </p:sp>
        </p:grpSp>
        <p:grpSp>
          <p:nvGrpSpPr>
            <p:cNvPr id="70" name="Group 70"/>
            <p:cNvGrpSpPr/>
            <p:nvPr/>
          </p:nvGrpSpPr>
          <p:grpSpPr>
            <a:xfrm>
              <a:off x="770021" y="1226368"/>
              <a:ext cx="1783080" cy="574768"/>
              <a:chOff x="0" y="0"/>
              <a:chExt cx="1783080" cy="574768"/>
            </a:xfrm>
          </p:grpSpPr>
          <p:sp>
            <p:nvSpPr>
              <p:cNvPr id="71" name="Freeform 71"/>
              <p:cNvSpPr/>
              <p:nvPr/>
            </p:nvSpPr>
            <p:spPr>
              <a:xfrm>
                <a:off x="0" y="0"/>
                <a:ext cx="1783080" cy="574768"/>
              </a:xfrm>
              <a:custGeom>
                <a:avLst/>
                <a:gdLst/>
                <a:ahLst/>
                <a:cxnLst/>
                <a:rect l="l" t="t" r="r" b="b"/>
                <a:pathLst>
                  <a:path w="1783080" h="574768">
                    <a:moveTo>
                      <a:pt x="0" y="0"/>
                    </a:moveTo>
                    <a:lnTo>
                      <a:pt x="1783080" y="0"/>
                    </a:lnTo>
                    <a:lnTo>
                      <a:pt x="1783080" y="574768"/>
                    </a:lnTo>
                    <a:lnTo>
                      <a:pt x="0" y="574768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91357" r="-156410" b="-118630"/>
                </a:stretch>
              </a:blipFill>
            </p:spPr>
          </p:sp>
          <p:sp>
            <p:nvSpPr>
              <p:cNvPr id="72" name="TextBox 72"/>
              <p:cNvSpPr txBox="1"/>
              <p:nvPr/>
            </p:nvSpPr>
            <p:spPr>
              <a:xfrm>
                <a:off x="0" y="0"/>
                <a:ext cx="1783080" cy="574768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2160"/>
                  </a:lnSpc>
                </a:pPr>
                <a:r>
                  <a:rPr lang="en-US" sz="1800" b="1">
                    <a:solidFill>
                      <a:srgbClr val="FFFFFC"/>
                    </a:solidFill>
                    <a:latin typeface="Garet Bold"/>
                    <a:ea typeface="Garet Bold"/>
                    <a:cs typeface="Garet Bold"/>
                    <a:sym typeface="Garet Bold"/>
                  </a:rPr>
                  <a:t>NUTRITION</a:t>
                </a:r>
              </a:p>
            </p:txBody>
          </p:sp>
        </p:grpSp>
        <p:grpSp>
          <p:nvGrpSpPr>
            <p:cNvPr id="73" name="Group 73"/>
            <p:cNvGrpSpPr/>
            <p:nvPr/>
          </p:nvGrpSpPr>
          <p:grpSpPr>
            <a:xfrm>
              <a:off x="770021" y="2418718"/>
              <a:ext cx="1173480" cy="574768"/>
              <a:chOff x="0" y="0"/>
              <a:chExt cx="1173480" cy="574768"/>
            </a:xfrm>
          </p:grpSpPr>
          <p:sp>
            <p:nvSpPr>
              <p:cNvPr id="74" name="Freeform 74"/>
              <p:cNvSpPr/>
              <p:nvPr/>
            </p:nvSpPr>
            <p:spPr>
              <a:xfrm>
                <a:off x="0" y="0"/>
                <a:ext cx="1173480" cy="574768"/>
              </a:xfrm>
              <a:custGeom>
                <a:avLst/>
                <a:gdLst/>
                <a:ahLst/>
                <a:cxnLst/>
                <a:rect l="l" t="t" r="r" b="b"/>
                <a:pathLst>
                  <a:path w="1173480" h="574768">
                    <a:moveTo>
                      <a:pt x="0" y="0"/>
                    </a:moveTo>
                    <a:lnTo>
                      <a:pt x="1173480" y="0"/>
                    </a:lnTo>
                    <a:lnTo>
                      <a:pt x="1173480" y="574768"/>
                    </a:lnTo>
                    <a:lnTo>
                      <a:pt x="0" y="574768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91357" r="-289610" b="-118630"/>
                </a:stretch>
              </a:blipFill>
            </p:spPr>
          </p:sp>
          <p:sp>
            <p:nvSpPr>
              <p:cNvPr id="75" name="TextBox 75"/>
              <p:cNvSpPr txBox="1"/>
              <p:nvPr/>
            </p:nvSpPr>
            <p:spPr>
              <a:xfrm>
                <a:off x="0" y="0"/>
                <a:ext cx="1173480" cy="574768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marL="0" lvl="0" indent="0" algn="l">
                  <a:lnSpc>
                    <a:spcPts val="2160"/>
                  </a:lnSpc>
                  <a:spcBef>
                    <a:spcPct val="0"/>
                  </a:spcBef>
                </a:pPr>
                <a:r>
                  <a:rPr lang="en-US" sz="1800" b="1" u="none" strike="noStrike">
                    <a:solidFill>
                      <a:srgbClr val="FFFFFC"/>
                    </a:solidFill>
                    <a:latin typeface="Garet Bold"/>
                    <a:ea typeface="Garet Bold"/>
                    <a:cs typeface="Garet Bold"/>
                    <a:sym typeface="Garet Bold"/>
                  </a:rPr>
                  <a:t>SLEEP</a:t>
                </a:r>
              </a:p>
            </p:txBody>
          </p:sp>
        </p:grpSp>
        <p:grpSp>
          <p:nvGrpSpPr>
            <p:cNvPr id="76" name="Group 76"/>
            <p:cNvGrpSpPr/>
            <p:nvPr/>
          </p:nvGrpSpPr>
          <p:grpSpPr>
            <a:xfrm>
              <a:off x="770021" y="3566851"/>
              <a:ext cx="2941053" cy="608909"/>
              <a:chOff x="0" y="0"/>
              <a:chExt cx="2941053" cy="608909"/>
            </a:xfrm>
          </p:grpSpPr>
          <p:sp>
            <p:nvSpPr>
              <p:cNvPr id="77" name="Freeform 77"/>
              <p:cNvSpPr/>
              <p:nvPr/>
            </p:nvSpPr>
            <p:spPr>
              <a:xfrm>
                <a:off x="0" y="0"/>
                <a:ext cx="2941053" cy="608909"/>
              </a:xfrm>
              <a:custGeom>
                <a:avLst/>
                <a:gdLst/>
                <a:ahLst/>
                <a:cxnLst/>
                <a:rect l="l" t="t" r="r" b="b"/>
                <a:pathLst>
                  <a:path w="2941053" h="608909">
                    <a:moveTo>
                      <a:pt x="0" y="0"/>
                    </a:moveTo>
                    <a:lnTo>
                      <a:pt x="2941053" y="0"/>
                    </a:lnTo>
                    <a:lnTo>
                      <a:pt x="2941053" y="608909"/>
                    </a:lnTo>
                    <a:lnTo>
                      <a:pt x="0" y="608909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86235" r="-55454" b="-106371"/>
                </a:stretch>
              </a:blipFill>
            </p:spPr>
          </p:sp>
          <p:sp>
            <p:nvSpPr>
              <p:cNvPr id="78" name="TextBox 78"/>
              <p:cNvSpPr txBox="1"/>
              <p:nvPr/>
            </p:nvSpPr>
            <p:spPr>
              <a:xfrm>
                <a:off x="0" y="0"/>
                <a:ext cx="2941053" cy="608909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marL="0" lvl="0" indent="0" algn="l">
                  <a:lnSpc>
                    <a:spcPts val="2160"/>
                  </a:lnSpc>
                  <a:spcBef>
                    <a:spcPct val="0"/>
                  </a:spcBef>
                </a:pPr>
                <a:r>
                  <a:rPr lang="en-US" sz="1800" b="1" u="none" strike="noStrike">
                    <a:solidFill>
                      <a:srgbClr val="FFFFFC"/>
                    </a:solidFill>
                    <a:latin typeface="Garet Bold"/>
                    <a:ea typeface="Garet Bold"/>
                    <a:cs typeface="Garet Bold"/>
                    <a:sym typeface="Garet Bold"/>
                  </a:rPr>
                  <a:t>ACCOUNTABILITY</a:t>
                </a:r>
              </a:p>
            </p:txBody>
          </p:sp>
        </p:grpSp>
        <p:sp>
          <p:nvSpPr>
            <p:cNvPr id="79" name="Freeform 79"/>
            <p:cNvSpPr/>
            <p:nvPr/>
          </p:nvSpPr>
          <p:spPr>
            <a:xfrm>
              <a:off x="45720" y="34017"/>
              <a:ext cx="584200" cy="595450"/>
            </a:xfrm>
            <a:custGeom>
              <a:avLst/>
              <a:gdLst/>
              <a:ahLst/>
              <a:cxnLst/>
              <a:rect l="l" t="t" r="r" b="b"/>
              <a:pathLst>
                <a:path w="584200" h="595450">
                  <a:moveTo>
                    <a:pt x="0" y="0"/>
                  </a:moveTo>
                  <a:lnTo>
                    <a:pt x="584200" y="0"/>
                  </a:lnTo>
                  <a:lnTo>
                    <a:pt x="584200" y="595451"/>
                  </a:lnTo>
                  <a:lnTo>
                    <a:pt x="0" y="595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0" name="Freeform 80"/>
            <p:cNvSpPr/>
            <p:nvPr/>
          </p:nvSpPr>
          <p:spPr>
            <a:xfrm>
              <a:off x="0" y="1226368"/>
              <a:ext cx="584200" cy="595450"/>
            </a:xfrm>
            <a:custGeom>
              <a:avLst/>
              <a:gdLst/>
              <a:ahLst/>
              <a:cxnLst/>
              <a:rect l="l" t="t" r="r" b="b"/>
              <a:pathLst>
                <a:path w="584200" h="595450">
                  <a:moveTo>
                    <a:pt x="0" y="0"/>
                  </a:moveTo>
                  <a:lnTo>
                    <a:pt x="584200" y="0"/>
                  </a:lnTo>
                  <a:lnTo>
                    <a:pt x="584200" y="595450"/>
                  </a:lnTo>
                  <a:lnTo>
                    <a:pt x="0" y="5954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1" name="Freeform 81"/>
            <p:cNvSpPr/>
            <p:nvPr/>
          </p:nvSpPr>
          <p:spPr>
            <a:xfrm>
              <a:off x="0" y="2418718"/>
              <a:ext cx="584200" cy="595450"/>
            </a:xfrm>
            <a:custGeom>
              <a:avLst/>
              <a:gdLst/>
              <a:ahLst/>
              <a:cxnLst/>
              <a:rect l="l" t="t" r="r" b="b"/>
              <a:pathLst>
                <a:path w="584200" h="595450">
                  <a:moveTo>
                    <a:pt x="0" y="0"/>
                  </a:moveTo>
                  <a:lnTo>
                    <a:pt x="584200" y="0"/>
                  </a:lnTo>
                  <a:lnTo>
                    <a:pt x="584200" y="595450"/>
                  </a:lnTo>
                  <a:lnTo>
                    <a:pt x="0" y="5954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2" name="Freeform 82"/>
            <p:cNvSpPr/>
            <p:nvPr/>
          </p:nvSpPr>
          <p:spPr>
            <a:xfrm>
              <a:off x="0" y="3611068"/>
              <a:ext cx="584200" cy="595450"/>
            </a:xfrm>
            <a:custGeom>
              <a:avLst/>
              <a:gdLst/>
              <a:ahLst/>
              <a:cxnLst/>
              <a:rect l="l" t="t" r="r" b="b"/>
              <a:pathLst>
                <a:path w="584200" h="595450">
                  <a:moveTo>
                    <a:pt x="0" y="0"/>
                  </a:moveTo>
                  <a:lnTo>
                    <a:pt x="584200" y="0"/>
                  </a:lnTo>
                  <a:lnTo>
                    <a:pt x="584200" y="595450"/>
                  </a:lnTo>
                  <a:lnTo>
                    <a:pt x="0" y="5954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83" name="Freeform 83"/>
          <p:cNvSpPr/>
          <p:nvPr/>
        </p:nvSpPr>
        <p:spPr>
          <a:xfrm>
            <a:off x="0" y="-17524"/>
            <a:ext cx="2311968" cy="2311968"/>
          </a:xfrm>
          <a:custGeom>
            <a:avLst/>
            <a:gdLst/>
            <a:ahLst/>
            <a:cxnLst/>
            <a:rect l="l" t="t" r="r" b="b"/>
            <a:pathLst>
              <a:path w="2311968" h="2311968">
                <a:moveTo>
                  <a:pt x="0" y="0"/>
                </a:moveTo>
                <a:lnTo>
                  <a:pt x="2311968" y="0"/>
                </a:lnTo>
                <a:lnTo>
                  <a:pt x="2311968" y="2311968"/>
                </a:lnTo>
                <a:lnTo>
                  <a:pt x="0" y="23119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09196" y="1422160"/>
            <a:ext cx="6236528" cy="1924998"/>
            <a:chOff x="0" y="0"/>
            <a:chExt cx="8315370" cy="25666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315371" cy="2566663"/>
            </a:xfrm>
            <a:custGeom>
              <a:avLst/>
              <a:gdLst/>
              <a:ahLst/>
              <a:cxnLst/>
              <a:rect l="l" t="t" r="r" b="b"/>
              <a:pathLst>
                <a:path w="8315371" h="2566663">
                  <a:moveTo>
                    <a:pt x="0" y="0"/>
                  </a:moveTo>
                  <a:lnTo>
                    <a:pt x="8315371" y="0"/>
                  </a:lnTo>
                  <a:lnTo>
                    <a:pt x="8315371" y="2566663"/>
                  </a:lnTo>
                  <a:lnTo>
                    <a:pt x="0" y="256666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70831" r="-31958" b="4229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8315370" cy="25666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6419"/>
                </a:lnSpc>
              </a:pPr>
              <a:r>
                <a:rPr lang="en-US" sz="5349" b="1" spc="823">
                  <a:solidFill>
                    <a:srgbClr val="000000"/>
                  </a:solidFill>
                  <a:latin typeface="Garet Bold"/>
                  <a:ea typeface="Garet Bold"/>
                  <a:cs typeface="Garet Bold"/>
                  <a:sym typeface="Garet Bold"/>
                </a:rPr>
                <a:t>THE TAKEAWAY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751974" y="3626683"/>
            <a:ext cx="19791947" cy="2125980"/>
            <a:chOff x="0" y="0"/>
            <a:chExt cx="26389263" cy="28346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6389264" cy="2834640"/>
            </a:xfrm>
            <a:custGeom>
              <a:avLst/>
              <a:gdLst/>
              <a:ahLst/>
              <a:cxnLst/>
              <a:rect l="l" t="t" r="r" b="b"/>
              <a:pathLst>
                <a:path w="26389264" h="2834640">
                  <a:moveTo>
                    <a:pt x="0" y="182880"/>
                  </a:moveTo>
                  <a:cubicBezTo>
                    <a:pt x="0" y="81915"/>
                    <a:pt x="138572" y="0"/>
                    <a:pt x="309370" y="0"/>
                  </a:cubicBezTo>
                  <a:lnTo>
                    <a:pt x="26079893" y="0"/>
                  </a:lnTo>
                  <a:cubicBezTo>
                    <a:pt x="26250692" y="0"/>
                    <a:pt x="26389264" y="81915"/>
                    <a:pt x="26389264" y="182880"/>
                  </a:cubicBezTo>
                  <a:lnTo>
                    <a:pt x="26389264" y="2651760"/>
                  </a:lnTo>
                  <a:cubicBezTo>
                    <a:pt x="26389264" y="2752725"/>
                    <a:pt x="26250692" y="2834640"/>
                    <a:pt x="26079893" y="2834640"/>
                  </a:cubicBezTo>
                  <a:lnTo>
                    <a:pt x="309370" y="2834640"/>
                  </a:lnTo>
                  <a:cubicBezTo>
                    <a:pt x="138572" y="2834640"/>
                    <a:pt x="0" y="2752725"/>
                    <a:pt x="0" y="2651760"/>
                  </a:cubicBezTo>
                  <a:close/>
                </a:path>
              </a:pathLst>
            </a:custGeom>
            <a:solidFill>
              <a:srgbClr val="DB162F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3127007" y="3847853"/>
            <a:ext cx="11973827" cy="1683639"/>
            <a:chOff x="0" y="0"/>
            <a:chExt cx="15965103" cy="224485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5965103" cy="2244852"/>
            </a:xfrm>
            <a:custGeom>
              <a:avLst/>
              <a:gdLst/>
              <a:ahLst/>
              <a:cxnLst/>
              <a:rect l="l" t="t" r="r" b="b"/>
              <a:pathLst>
                <a:path w="15965103" h="2244852">
                  <a:moveTo>
                    <a:pt x="0" y="0"/>
                  </a:moveTo>
                  <a:lnTo>
                    <a:pt x="15965103" y="0"/>
                  </a:lnTo>
                  <a:lnTo>
                    <a:pt x="15965103" y="2244852"/>
                  </a:lnTo>
                  <a:lnTo>
                    <a:pt x="0" y="22448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70232" r="-6531" b="-125019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47625"/>
              <a:ext cx="15965103" cy="21972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708"/>
                </a:lnSpc>
              </a:pPr>
              <a:r>
                <a:rPr lang="en-US" sz="3600" b="1" i="1">
                  <a:solidFill>
                    <a:srgbClr val="FFFFFC"/>
                  </a:solidFill>
                  <a:latin typeface="Garet Bold Italics"/>
                  <a:ea typeface="Garet Bold Italics"/>
                  <a:cs typeface="Garet Bold Italics"/>
                  <a:sym typeface="Garet Bold Italics"/>
                </a:rPr>
                <a:t>“THE GOAL IS NOT A PERFECT LIFESTYLE.</a:t>
              </a:r>
            </a:p>
            <a:p>
              <a:pPr algn="ctr">
                <a:lnSpc>
                  <a:spcPts val="3708"/>
                </a:lnSpc>
              </a:pPr>
              <a:r>
                <a:rPr lang="en-US" sz="3600" b="1" i="1">
                  <a:solidFill>
                    <a:srgbClr val="FFFFFC"/>
                  </a:solidFill>
                  <a:latin typeface="Garet Bold Italics"/>
                  <a:ea typeface="Garet Bold Italics"/>
                  <a:cs typeface="Garet Bold Italics"/>
                  <a:sym typeface="Garet Bold Italics"/>
                </a:rPr>
                <a:t>IT'S SYSTEMS THAT LET SURGEONS PERFORM</a:t>
              </a:r>
            </a:p>
            <a:p>
              <a:pPr algn="ctr">
                <a:lnSpc>
                  <a:spcPts val="3708"/>
                </a:lnSpc>
              </a:pPr>
              <a:r>
                <a:rPr lang="en-US" sz="3600" b="1" i="1">
                  <a:solidFill>
                    <a:srgbClr val="FFFFFC"/>
                  </a:solidFill>
                  <a:latin typeface="Garet Bold Italics"/>
                  <a:ea typeface="Garet Bold Italics"/>
                  <a:cs typeface="Garet Bold Italics"/>
                  <a:sym typeface="Garet Bold Italics"/>
                </a:rPr>
                <a:t>AT THEIR HIGHEST LEVEL FOR AN ENTIRE CAREER.”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002163" y="5733613"/>
            <a:ext cx="2232660" cy="38100"/>
            <a:chOff x="0" y="0"/>
            <a:chExt cx="2976880" cy="50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976880" cy="50800"/>
            </a:xfrm>
            <a:custGeom>
              <a:avLst/>
              <a:gdLst/>
              <a:ahLst/>
              <a:cxnLst/>
              <a:rect l="l" t="t" r="r" b="b"/>
              <a:pathLst>
                <a:path w="2976880" h="50800">
                  <a:moveTo>
                    <a:pt x="0" y="0"/>
                  </a:moveTo>
                  <a:lnTo>
                    <a:pt x="2976880" y="50800"/>
                  </a:lnTo>
                </a:path>
              </a:pathLst>
            </a:custGeom>
            <a:blipFill>
              <a:blip r:embed="rId2">
                <a:alphaModFix amt="0"/>
              </a:blip>
              <a:stretch>
                <a:fillRect t="-1091823" b="-1091823"/>
              </a:stretch>
            </a:blipFill>
            <a:ln w="38100" cap="sq">
              <a:solidFill>
                <a:srgbClr val="C9A15A"/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7128751" y="6831562"/>
            <a:ext cx="3979485" cy="817244"/>
            <a:chOff x="0" y="0"/>
            <a:chExt cx="5305980" cy="108965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305981" cy="1089659"/>
            </a:xfrm>
            <a:custGeom>
              <a:avLst/>
              <a:gdLst/>
              <a:ahLst/>
              <a:cxnLst/>
              <a:rect l="l" t="t" r="r" b="b"/>
              <a:pathLst>
                <a:path w="5305981" h="1089659">
                  <a:moveTo>
                    <a:pt x="0" y="0"/>
                  </a:moveTo>
                  <a:lnTo>
                    <a:pt x="5305981" y="0"/>
                  </a:lnTo>
                  <a:lnTo>
                    <a:pt x="5305981" y="1089659"/>
                  </a:lnTo>
                  <a:lnTo>
                    <a:pt x="0" y="108965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49579" r="-194001" b="-208320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0"/>
              <a:ext cx="5305980" cy="108965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759"/>
                </a:lnSpc>
              </a:pPr>
              <a:r>
                <a:rPr lang="en-US" sz="2299" b="1" spc="287">
                  <a:solidFill>
                    <a:srgbClr val="DB162F"/>
                  </a:solidFill>
                  <a:latin typeface="Garet Bold"/>
                  <a:ea typeface="Garet Bold"/>
                  <a:cs typeface="Garet Bold"/>
                  <a:sym typeface="Garet Bold"/>
                </a:rPr>
                <a:t>YOUR CHALLENGE TONIGHT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617600" y="7792352"/>
            <a:ext cx="9052801" cy="579120"/>
            <a:chOff x="0" y="0"/>
            <a:chExt cx="12070401" cy="77216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070402" cy="772160"/>
            </a:xfrm>
            <a:custGeom>
              <a:avLst/>
              <a:gdLst/>
              <a:ahLst/>
              <a:cxnLst/>
              <a:rect l="l" t="t" r="r" b="b"/>
              <a:pathLst>
                <a:path w="12070402" h="772160">
                  <a:moveTo>
                    <a:pt x="0" y="0"/>
                  </a:moveTo>
                  <a:lnTo>
                    <a:pt x="12070402" y="0"/>
                  </a:lnTo>
                  <a:lnTo>
                    <a:pt x="12070402" y="772160"/>
                  </a:lnTo>
                  <a:lnTo>
                    <a:pt x="0" y="77216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04833" r="-29238" b="-382464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0"/>
              <a:ext cx="12070401" cy="7721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799" b="1">
                  <a:solidFill>
                    <a:srgbClr val="000000"/>
                  </a:solidFill>
                  <a:latin typeface="Garet Bold"/>
                  <a:ea typeface="Garet Bold"/>
                  <a:cs typeface="Garet Bold"/>
                  <a:sym typeface="Garet Bold"/>
                </a:rPr>
                <a:t>WHAT IS ONE ACTION YOU WILL TAKE TONIGHT?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489889" y="8371472"/>
            <a:ext cx="7308222" cy="548640"/>
            <a:chOff x="0" y="0"/>
            <a:chExt cx="9744296" cy="73152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744297" cy="731520"/>
            </a:xfrm>
            <a:custGeom>
              <a:avLst/>
              <a:gdLst/>
              <a:ahLst/>
              <a:cxnLst/>
              <a:rect l="l" t="t" r="r" b="b"/>
              <a:pathLst>
                <a:path w="9744297" h="731520">
                  <a:moveTo>
                    <a:pt x="0" y="0"/>
                  </a:moveTo>
                  <a:lnTo>
                    <a:pt x="9744297" y="0"/>
                  </a:lnTo>
                  <a:lnTo>
                    <a:pt x="9744297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65518" r="-60090" b="-365518"/>
              </a:stretch>
            </a:blipFill>
          </p:spPr>
        </p:sp>
        <p:sp>
          <p:nvSpPr>
            <p:cNvPr id="20" name="TextBox 20"/>
            <p:cNvSpPr txBox="1"/>
            <p:nvPr/>
          </p:nvSpPr>
          <p:spPr>
            <a:xfrm>
              <a:off x="0" y="0"/>
              <a:ext cx="9744296" cy="7315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40"/>
                </a:lnSpc>
              </a:pPr>
              <a:r>
                <a:rPr lang="en-US" sz="2200" b="1">
                  <a:solidFill>
                    <a:srgbClr val="000000"/>
                  </a:solidFill>
                  <a:latin typeface="Garet Bold"/>
                  <a:ea typeface="Garet Bold"/>
                  <a:cs typeface="Garet Bold"/>
                  <a:sym typeface="Garet Bold"/>
                </a:rPr>
                <a:t>FITNESS  ·  NUTRITION  ·  SLEEP  ·  ACCOUNTABILITY</a:t>
              </a:r>
            </a:p>
          </p:txBody>
        </p:sp>
      </p:grpSp>
      <p:sp>
        <p:nvSpPr>
          <p:cNvPr id="21" name="Freeform 21"/>
          <p:cNvSpPr/>
          <p:nvPr/>
        </p:nvSpPr>
        <p:spPr>
          <a:xfrm rot="-1224064">
            <a:off x="1354168" y="6250974"/>
            <a:ext cx="1984646" cy="2940216"/>
          </a:xfrm>
          <a:custGeom>
            <a:avLst/>
            <a:gdLst/>
            <a:ahLst/>
            <a:cxnLst/>
            <a:rect l="l" t="t" r="r" b="b"/>
            <a:pathLst>
              <a:path w="1984646" h="2940216">
                <a:moveTo>
                  <a:pt x="0" y="0"/>
                </a:moveTo>
                <a:lnTo>
                  <a:pt x="1984646" y="0"/>
                </a:lnTo>
                <a:lnTo>
                  <a:pt x="1984646" y="2940216"/>
                </a:lnTo>
                <a:lnTo>
                  <a:pt x="0" y="29402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0" y="0"/>
            <a:ext cx="2580076" cy="2580076"/>
          </a:xfrm>
          <a:custGeom>
            <a:avLst/>
            <a:gdLst/>
            <a:ahLst/>
            <a:cxnLst/>
            <a:rect l="l" t="t" r="r" b="b"/>
            <a:pathLst>
              <a:path w="2580076" h="2580076">
                <a:moveTo>
                  <a:pt x="0" y="0"/>
                </a:moveTo>
                <a:lnTo>
                  <a:pt x="2580076" y="0"/>
                </a:lnTo>
                <a:lnTo>
                  <a:pt x="2580076" y="2580076"/>
                </a:lnTo>
                <a:lnTo>
                  <a:pt x="0" y="25800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16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1308"/>
            <a:ext cx="2383508" cy="2383508"/>
          </a:xfrm>
          <a:custGeom>
            <a:avLst/>
            <a:gdLst/>
            <a:ahLst/>
            <a:cxnLst/>
            <a:rect l="l" t="t" r="r" b="b"/>
            <a:pathLst>
              <a:path w="2383508" h="2383508">
                <a:moveTo>
                  <a:pt x="0" y="0"/>
                </a:moveTo>
                <a:lnTo>
                  <a:pt x="2383508" y="0"/>
                </a:lnTo>
                <a:lnTo>
                  <a:pt x="2383508" y="2383508"/>
                </a:lnTo>
                <a:lnTo>
                  <a:pt x="0" y="23835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082274" y="2081774"/>
            <a:ext cx="6123452" cy="6123452"/>
          </a:xfrm>
          <a:custGeom>
            <a:avLst/>
            <a:gdLst/>
            <a:ahLst/>
            <a:cxnLst/>
            <a:rect l="l" t="t" r="r" b="b"/>
            <a:pathLst>
              <a:path w="6123452" h="6123452">
                <a:moveTo>
                  <a:pt x="0" y="0"/>
                </a:moveTo>
                <a:lnTo>
                  <a:pt x="6123452" y="0"/>
                </a:lnTo>
                <a:lnTo>
                  <a:pt x="6123452" y="6123452"/>
                </a:lnTo>
                <a:lnTo>
                  <a:pt x="0" y="61234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137649" y="271278"/>
            <a:ext cx="8012702" cy="1617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229"/>
              </a:lnSpc>
            </a:pPr>
            <a:r>
              <a:rPr lang="en-US" sz="9449" b="1">
                <a:solidFill>
                  <a:srgbClr val="FFFFF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Thank You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86689" y="8877459"/>
            <a:ext cx="16472611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1">
                <a:solidFill>
                  <a:srgbClr val="FFFFF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Email:  mike@annarbortrainer.com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3242</TotalTime>
  <Words>400</Words>
  <Application>Microsoft Office PowerPoint</Application>
  <PresentationFormat>Custom</PresentationFormat>
  <Paragraphs>86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Garet Bold Italics</vt:lpstr>
      <vt:lpstr>Garet</vt:lpstr>
      <vt:lpstr>Garet Italics</vt:lpstr>
      <vt:lpstr>Calibri</vt:lpstr>
      <vt:lpstr>Garet Ultra-Bold</vt:lpstr>
      <vt:lpstr>Garet Bold</vt:lpstr>
      <vt:lpstr>Montserrat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Option 1 – Surgical_Performance</dc:title>
  <dc:creator>Mike Coval</dc:creator>
  <cp:lastModifiedBy>Mike Coval</cp:lastModifiedBy>
  <cp:revision>5</cp:revision>
  <dcterms:created xsi:type="dcterms:W3CDTF">2006-08-16T00:00:00Z</dcterms:created>
  <dcterms:modified xsi:type="dcterms:W3CDTF">2026-10-05T14:53:46Z</dcterms:modified>
  <dc:identifier>DAHP_OZAync</dc:identifier>
</cp:coreProperties>
</file>